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83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s/slide79.xml" ContentType="application/vnd.openxmlformats-officedocument.presentationml.slide+xml"/>
  <Default Extension="xlsx" ContentType="application/vnd.openxmlformats-officedocument.spreadsheetml.sheet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68.xml" ContentType="application/vnd.openxmlformats-officedocument.presentationml.slide+xml"/>
  <Override PartName="/ppt/slides/slide77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slideLayouts/slideLayout7.xml" ContentType="application/vnd.openxmlformats-officedocument.presentationml.slideLayout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s/slide71.xml" ContentType="application/vnd.openxmlformats-officedocument.presentationml.slide+xml"/>
  <Override PartName="/ppt/slides/slide80.xml" ContentType="application/vnd.openxmlformats-officedocument.presentationml.slide+xml"/>
  <Override PartName="/ppt/slides/slide82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Default Extension="emf" ContentType="image/x-emf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  <Default Extension="vml" ContentType="application/vnd.openxmlformats-officedocument.vmlDrawing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slides/slide78.xml" ContentType="application/vnd.openxmlformats-officedocument.presentationml.slide+xml"/>
  <Override PartName="/ppt/slides/slide87.xml" ContentType="application/vnd.openxmlformats-officedocument.presentationml.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85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Default Extension="rels" ContentType="application/vnd.openxmlformats-package.relationship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9"/>
  </p:notesMasterIdLst>
  <p:sldIdLst>
    <p:sldId id="273" r:id="rId2"/>
    <p:sldId id="262" r:id="rId3"/>
    <p:sldId id="331" r:id="rId4"/>
    <p:sldId id="327" r:id="rId5"/>
    <p:sldId id="328" r:id="rId6"/>
    <p:sldId id="329" r:id="rId7"/>
    <p:sldId id="330" r:id="rId8"/>
    <p:sldId id="289" r:id="rId9"/>
    <p:sldId id="300" r:id="rId10"/>
    <p:sldId id="301" r:id="rId11"/>
    <p:sldId id="290" r:id="rId12"/>
    <p:sldId id="303" r:id="rId13"/>
    <p:sldId id="304" r:id="rId14"/>
    <p:sldId id="305" r:id="rId15"/>
    <p:sldId id="306" r:id="rId16"/>
    <p:sldId id="291" r:id="rId17"/>
    <p:sldId id="307" r:id="rId18"/>
    <p:sldId id="308" r:id="rId19"/>
    <p:sldId id="309" r:id="rId20"/>
    <p:sldId id="315" r:id="rId21"/>
    <p:sldId id="314" r:id="rId22"/>
    <p:sldId id="313" r:id="rId23"/>
    <p:sldId id="312" r:id="rId24"/>
    <p:sldId id="311" r:id="rId25"/>
    <p:sldId id="310" r:id="rId26"/>
    <p:sldId id="292" r:id="rId27"/>
    <p:sldId id="318" r:id="rId28"/>
    <p:sldId id="317" r:id="rId29"/>
    <p:sldId id="316" r:id="rId30"/>
    <p:sldId id="293" r:id="rId31"/>
    <p:sldId id="322" r:id="rId32"/>
    <p:sldId id="321" r:id="rId33"/>
    <p:sldId id="320" r:id="rId34"/>
    <p:sldId id="319" r:id="rId35"/>
    <p:sldId id="294" r:id="rId36"/>
    <p:sldId id="326" r:id="rId37"/>
    <p:sldId id="325" r:id="rId38"/>
    <p:sldId id="324" r:id="rId39"/>
    <p:sldId id="323" r:id="rId40"/>
    <p:sldId id="377" r:id="rId41"/>
    <p:sldId id="380" r:id="rId42"/>
    <p:sldId id="379" r:id="rId43"/>
    <p:sldId id="378" r:id="rId44"/>
    <p:sldId id="295" r:id="rId45"/>
    <p:sldId id="332" r:id="rId46"/>
    <p:sldId id="333" r:id="rId47"/>
    <p:sldId id="334" r:id="rId48"/>
    <p:sldId id="335" r:id="rId49"/>
    <p:sldId id="336" r:id="rId50"/>
    <p:sldId id="337" r:id="rId51"/>
    <p:sldId id="338" r:id="rId52"/>
    <p:sldId id="339" r:id="rId53"/>
    <p:sldId id="340" r:id="rId54"/>
    <p:sldId id="341" r:id="rId55"/>
    <p:sldId id="342" r:id="rId56"/>
    <p:sldId id="343" r:id="rId57"/>
    <p:sldId id="344" r:id="rId58"/>
    <p:sldId id="345" r:id="rId59"/>
    <p:sldId id="346" r:id="rId60"/>
    <p:sldId id="347" r:id="rId61"/>
    <p:sldId id="348" r:id="rId62"/>
    <p:sldId id="349" r:id="rId63"/>
    <p:sldId id="350" r:id="rId64"/>
    <p:sldId id="351" r:id="rId65"/>
    <p:sldId id="352" r:id="rId66"/>
    <p:sldId id="353" r:id="rId67"/>
    <p:sldId id="354" r:id="rId68"/>
    <p:sldId id="355" r:id="rId69"/>
    <p:sldId id="356" r:id="rId70"/>
    <p:sldId id="357" r:id="rId71"/>
    <p:sldId id="358" r:id="rId72"/>
    <p:sldId id="359" r:id="rId73"/>
    <p:sldId id="360" r:id="rId74"/>
    <p:sldId id="361" r:id="rId75"/>
    <p:sldId id="362" r:id="rId76"/>
    <p:sldId id="363" r:id="rId77"/>
    <p:sldId id="364" r:id="rId78"/>
    <p:sldId id="365" r:id="rId79"/>
    <p:sldId id="366" r:id="rId80"/>
    <p:sldId id="367" r:id="rId81"/>
    <p:sldId id="368" r:id="rId82"/>
    <p:sldId id="369" r:id="rId83"/>
    <p:sldId id="370" r:id="rId84"/>
    <p:sldId id="371" r:id="rId85"/>
    <p:sldId id="372" r:id="rId86"/>
    <p:sldId id="373" r:id="rId87"/>
    <p:sldId id="376" r:id="rId8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847" autoAdjust="0"/>
    <p:restoredTop sz="89853" autoAdjust="0"/>
  </p:normalViewPr>
  <p:slideViewPr>
    <p:cSldViewPr>
      <p:cViewPr varScale="1">
        <p:scale>
          <a:sx n="61" d="100"/>
          <a:sy n="61" d="100"/>
        </p:scale>
        <p:origin x="-72" y="-44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49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1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5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8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60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63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65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66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70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77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80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D767A1-84F9-4A67-AB2D-CC8B5ADC7780}" type="datetimeFigureOut">
              <a:rPr lang="en-US" smtClean="0"/>
              <a:pPr/>
              <a:t>8/18/2014</a:t>
            </a:fld>
            <a:endParaRPr 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9CD0B5-A5AA-4A43-ADE9-A530A0ED4C63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6B1A0-33B4-43C1-A4EE-DAF9782A96F2}" type="datetimeFigureOut">
              <a:rPr lang="en-US" smtClean="0"/>
              <a:pPr/>
              <a:t>8/18/2014</a:t>
            </a:fld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B9682-0B12-4292-8345-2D0725D78E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6B1A0-33B4-43C1-A4EE-DAF9782A96F2}" type="datetimeFigureOut">
              <a:rPr lang="en-US" smtClean="0"/>
              <a:pPr/>
              <a:t>8/18/2014</a:t>
            </a:fld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B9682-0B12-4292-8345-2D0725D78E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6B1A0-33B4-43C1-A4EE-DAF9782A96F2}" type="datetimeFigureOut">
              <a:rPr lang="en-US" smtClean="0"/>
              <a:pPr/>
              <a:t>8/18/2014</a:t>
            </a:fld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B9682-0B12-4292-8345-2D0725D78E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6B1A0-33B4-43C1-A4EE-DAF9782A96F2}" type="datetimeFigureOut">
              <a:rPr lang="en-US" smtClean="0"/>
              <a:pPr/>
              <a:t>8/18/2014</a:t>
            </a:fld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B9682-0B12-4292-8345-2D0725D78E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6B1A0-33B4-43C1-A4EE-DAF9782A96F2}" type="datetimeFigureOut">
              <a:rPr lang="en-US" smtClean="0"/>
              <a:pPr/>
              <a:t>8/18/2014</a:t>
            </a:fld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B9682-0B12-4292-8345-2D0725D78E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6B1A0-33B4-43C1-A4EE-DAF9782A96F2}" type="datetimeFigureOut">
              <a:rPr lang="en-US" smtClean="0"/>
              <a:pPr/>
              <a:t>8/18/2014</a:t>
            </a:fld>
            <a:endParaRPr 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B9682-0B12-4292-8345-2D0725D78E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6B1A0-33B4-43C1-A4EE-DAF9782A96F2}" type="datetimeFigureOut">
              <a:rPr lang="en-US" smtClean="0"/>
              <a:pPr/>
              <a:t>8/18/2014</a:t>
            </a:fld>
            <a:endParaRPr 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B9682-0B12-4292-8345-2D0725D78E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6B1A0-33B4-43C1-A4EE-DAF9782A96F2}" type="datetimeFigureOut">
              <a:rPr lang="en-US" smtClean="0"/>
              <a:pPr/>
              <a:t>8/18/2014</a:t>
            </a:fld>
            <a:endParaRPr 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B9682-0B12-4292-8345-2D0725D78E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6B1A0-33B4-43C1-A4EE-DAF9782A96F2}" type="datetimeFigureOut">
              <a:rPr lang="en-US" smtClean="0"/>
              <a:pPr/>
              <a:t>8/18/2014</a:t>
            </a:fld>
            <a:endParaRPr 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B9682-0B12-4292-8345-2D0725D78E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6B1A0-33B4-43C1-A4EE-DAF9782A96F2}" type="datetimeFigureOut">
              <a:rPr lang="en-US" smtClean="0"/>
              <a:pPr/>
              <a:t>8/18/2014</a:t>
            </a:fld>
            <a:endParaRPr 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B9682-0B12-4292-8345-2D0725D78E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6B1A0-33B4-43C1-A4EE-DAF9782A96F2}" type="datetimeFigureOut">
              <a:rPr lang="en-US" smtClean="0"/>
              <a:pPr/>
              <a:t>8/18/2014</a:t>
            </a:fld>
            <a:endParaRPr 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B9682-0B12-4292-8345-2D0725D78E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C6B1A0-33B4-43C1-A4EE-DAF9782A96F2}" type="datetimeFigureOut">
              <a:rPr lang="en-US" smtClean="0"/>
              <a:pPr/>
              <a:t>8/18/2014</a:t>
            </a:fld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BB9682-0B12-4292-8345-2D0725D78E69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Office_Excel_Worksheet3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Office_Excel_Worksheet4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Office_Excel_Worksheet1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Office_Excel_Worksheet5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Office_Excel_Worksheet6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Office_Excel_Worksheet7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Office_Excel_Worksheet8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Office_Excel_Worksheet9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Office_Excel_Worksheet10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Office_Excel_Worksheet11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Office_Excel_Worksheet12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Office_Excel_Worksheet13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Office_Excel_Worksheet14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Office_Excel_Worksheet15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Office_Excel_Worksheet16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Office_Excel_Worksheet17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Office_Excel_Worksheet18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.v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Office_Excel_Worksheet2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Office_Excel_Worksheet19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9.v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Office_Excel_Worksheet20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0.v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 txBox="1">
            <a:spLocks/>
          </p:cNvSpPr>
          <p:nvPr/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4800" noProof="0" dirty="0" err="1" smtClean="0">
                <a:latin typeface="+mj-ea"/>
                <a:ea typeface="+mj-ea"/>
                <a:cs typeface="+mj-cs"/>
              </a:rPr>
              <a:t>EasyFlow</a:t>
            </a:r>
            <a:r>
              <a:rPr lang="zh-CN" altLang="en-US" sz="4800" noProof="0" dirty="0" smtClean="0">
                <a:latin typeface="+mj-ea"/>
                <a:ea typeface="+mj-ea"/>
                <a:cs typeface="+mj-cs"/>
              </a:rPr>
              <a:t>系统</a:t>
            </a:r>
            <a:endParaRPr kumimoji="0" lang="en-US" sz="4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ea"/>
              <a:ea typeface="+mj-ea"/>
              <a:cs typeface="+mj-cs"/>
            </a:endParaRPr>
          </a:p>
        </p:txBody>
      </p:sp>
      <p:pic>
        <p:nvPicPr>
          <p:cNvPr id="5" name="圖片 4" descr="CompanyLogo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9512" y="116632"/>
            <a:ext cx="2857500" cy="5238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200" dirty="0" smtClean="0"/>
              <a:t>资讯需求申请单</a:t>
            </a:r>
            <a:r>
              <a:rPr lang="en-US" altLang="zh-CN" sz="3200" dirty="0" smtClean="0"/>
              <a:t>(ITF002)</a:t>
            </a:r>
            <a:endParaRPr lang="en-US" sz="3200" dirty="0"/>
          </a:p>
        </p:txBody>
      </p:sp>
      <p:pic>
        <p:nvPicPr>
          <p:cNvPr id="8" name="内容占位符 7" descr="itf002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412776"/>
            <a:ext cx="8229600" cy="4896544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zh-CN" altLang="en-US" sz="2400" dirty="0" smtClean="0"/>
              <a:t>环安表单</a:t>
            </a:r>
            <a:endParaRPr lang="en-US" sz="2000" dirty="0"/>
          </a:p>
        </p:txBody>
      </p:sp>
      <p:sp>
        <p:nvSpPr>
          <p:cNvPr id="6" name="內容版面配置區 2"/>
          <p:cNvSpPr>
            <a:spLocks noGrp="1"/>
          </p:cNvSpPr>
          <p:nvPr>
            <p:ph idx="1"/>
          </p:nvPr>
        </p:nvSpPr>
        <p:spPr>
          <a:xfrm>
            <a:off x="179512" y="1412776"/>
            <a:ext cx="8784976" cy="4968552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1800" dirty="0" smtClean="0"/>
              <a:t> </a:t>
            </a:r>
            <a:endParaRPr lang="en-US" sz="1800" dirty="0"/>
          </a:p>
        </p:txBody>
      </p:sp>
      <p:graphicFrame>
        <p:nvGraphicFramePr>
          <p:cNvPr id="22533" name="Object 5"/>
          <p:cNvGraphicFramePr>
            <a:graphicFrameLocks noChangeAspect="1"/>
          </p:cNvGraphicFramePr>
          <p:nvPr/>
        </p:nvGraphicFramePr>
        <p:xfrm>
          <a:off x="2267744" y="1628800"/>
          <a:ext cx="4606925" cy="3888705"/>
        </p:xfrm>
        <a:graphic>
          <a:graphicData uri="http://schemas.openxmlformats.org/presentationml/2006/ole">
            <p:oleObj spid="_x0000_s38914" name="Worksheet" r:id="rId3" imgW="3924300" imgH="3152775" progId="Excel.Sheet.12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200" dirty="0" smtClean="0"/>
              <a:t>安全防护系统中断申请单</a:t>
            </a:r>
            <a:r>
              <a:rPr lang="en-US" altLang="zh-CN" sz="3200" dirty="0" smtClean="0"/>
              <a:t>(ESH001)</a:t>
            </a:r>
            <a:endParaRPr lang="en-US" sz="3200" dirty="0"/>
          </a:p>
        </p:txBody>
      </p:sp>
      <p:pic>
        <p:nvPicPr>
          <p:cNvPr id="6" name="内容占位符 5" descr="esh001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1544" y="1600200"/>
            <a:ext cx="7600911" cy="4525963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200" dirty="0" smtClean="0"/>
              <a:t>厂务</a:t>
            </a:r>
            <a:r>
              <a:rPr lang="en-US" altLang="zh-CN" sz="3200" dirty="0" smtClean="0"/>
              <a:t>/</a:t>
            </a:r>
            <a:r>
              <a:rPr lang="zh-CN" altLang="en-US" sz="3200" dirty="0" smtClean="0"/>
              <a:t>环安需求单</a:t>
            </a:r>
            <a:r>
              <a:rPr lang="en-US" altLang="zh-CN" sz="3200" dirty="0" smtClean="0"/>
              <a:t>(ESH002)</a:t>
            </a:r>
            <a:endParaRPr lang="en-US" sz="3200" dirty="0"/>
          </a:p>
        </p:txBody>
      </p:sp>
      <p:pic>
        <p:nvPicPr>
          <p:cNvPr id="6" name="内容占位符 5" descr="esh002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8994" y="1600200"/>
            <a:ext cx="7966012" cy="4525963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200" dirty="0" smtClean="0"/>
              <a:t>矫正单</a:t>
            </a:r>
            <a:r>
              <a:rPr lang="en-US" altLang="zh-CN" sz="3200" dirty="0" smtClean="0"/>
              <a:t>(ESH003)</a:t>
            </a:r>
            <a:endParaRPr lang="en-US" sz="3200" dirty="0"/>
          </a:p>
        </p:txBody>
      </p:sp>
      <p:pic>
        <p:nvPicPr>
          <p:cNvPr id="6" name="内容占位符 5" descr="esh003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1600" y="1412776"/>
            <a:ext cx="7200799" cy="4896544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200" dirty="0" smtClean="0"/>
              <a:t>环安卫巡检缺失单</a:t>
            </a:r>
            <a:r>
              <a:rPr lang="en-US" altLang="zh-CN" sz="3200" dirty="0" smtClean="0"/>
              <a:t>(ESH004)</a:t>
            </a:r>
            <a:endParaRPr lang="en-US" sz="3200" dirty="0"/>
          </a:p>
        </p:txBody>
      </p:sp>
      <p:pic>
        <p:nvPicPr>
          <p:cNvPr id="6" name="内容占位符 5" descr="esh004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628800"/>
            <a:ext cx="8229600" cy="4464496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zh-CN" altLang="en-US" sz="2400" dirty="0" smtClean="0"/>
              <a:t>总务表单</a:t>
            </a:r>
            <a:endParaRPr lang="en-US" sz="2000" dirty="0"/>
          </a:p>
        </p:txBody>
      </p:sp>
      <p:sp>
        <p:nvSpPr>
          <p:cNvPr id="6" name="內容版面配置區 2"/>
          <p:cNvSpPr>
            <a:spLocks noGrp="1"/>
          </p:cNvSpPr>
          <p:nvPr>
            <p:ph idx="1"/>
          </p:nvPr>
        </p:nvSpPr>
        <p:spPr>
          <a:xfrm>
            <a:off x="179512" y="1412776"/>
            <a:ext cx="8784976" cy="4968552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1800" dirty="0" smtClean="0"/>
              <a:t> </a:t>
            </a:r>
            <a:endParaRPr lang="en-US" sz="1800" dirty="0"/>
          </a:p>
        </p:txBody>
      </p:sp>
      <p:graphicFrame>
        <p:nvGraphicFramePr>
          <p:cNvPr id="22533" name="Object 5"/>
          <p:cNvGraphicFramePr>
            <a:graphicFrameLocks noChangeAspect="1"/>
          </p:cNvGraphicFramePr>
          <p:nvPr/>
        </p:nvGraphicFramePr>
        <p:xfrm>
          <a:off x="2267744" y="1628800"/>
          <a:ext cx="4606925" cy="3888705"/>
        </p:xfrm>
        <a:graphic>
          <a:graphicData uri="http://schemas.openxmlformats.org/presentationml/2006/ole">
            <p:oleObj spid="_x0000_s39938" name="Worksheet" r:id="rId3" imgW="3924300" imgH="3152775" progId="Excel.Sheet.12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200" dirty="0" smtClean="0"/>
              <a:t>总务需求单</a:t>
            </a:r>
            <a:r>
              <a:rPr lang="en-US" altLang="zh-CN" sz="3200" dirty="0" smtClean="0"/>
              <a:t>(GAF001)</a:t>
            </a:r>
            <a:endParaRPr lang="en-US" sz="3200" dirty="0"/>
          </a:p>
        </p:txBody>
      </p:sp>
      <p:pic>
        <p:nvPicPr>
          <p:cNvPr id="7" name="内容占位符 6" descr="gaf001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484784"/>
            <a:ext cx="8229600" cy="4536504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200" dirty="0" smtClean="0"/>
              <a:t>名片印制申请单</a:t>
            </a:r>
            <a:r>
              <a:rPr lang="en-US" altLang="zh-CN" sz="3200" dirty="0" smtClean="0"/>
              <a:t>(GAF002)</a:t>
            </a:r>
            <a:endParaRPr lang="en-US" sz="3200" dirty="0"/>
          </a:p>
        </p:txBody>
      </p:sp>
      <p:pic>
        <p:nvPicPr>
          <p:cNvPr id="6" name="内容占位符 5" descr="gaf002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844824"/>
            <a:ext cx="8229600" cy="4104456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200" dirty="0" smtClean="0"/>
              <a:t>印章刻制</a:t>
            </a:r>
            <a:r>
              <a:rPr lang="en-US" altLang="zh-CN" sz="3200" dirty="0" smtClean="0"/>
              <a:t>/</a:t>
            </a:r>
            <a:r>
              <a:rPr lang="zh-CN" altLang="en-US" sz="3200" dirty="0" smtClean="0"/>
              <a:t>作废</a:t>
            </a:r>
            <a:r>
              <a:rPr lang="en-US" altLang="zh-CN" sz="3200" dirty="0" smtClean="0"/>
              <a:t>/</a:t>
            </a:r>
            <a:r>
              <a:rPr lang="zh-CN" altLang="en-US" sz="3200" dirty="0" smtClean="0"/>
              <a:t>外出申请单</a:t>
            </a:r>
            <a:r>
              <a:rPr lang="en-US" altLang="zh-CN" sz="3200" dirty="0" smtClean="0"/>
              <a:t>(GAF003)</a:t>
            </a:r>
            <a:endParaRPr lang="en-US" sz="3200" dirty="0"/>
          </a:p>
        </p:txBody>
      </p:sp>
      <p:pic>
        <p:nvPicPr>
          <p:cNvPr id="6" name="内容占位符 5" descr="gaf003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988840"/>
            <a:ext cx="8229600" cy="3135394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altLang="zh-CN" sz="2400" dirty="0" smtClean="0"/>
              <a:t>HR</a:t>
            </a:r>
            <a:r>
              <a:rPr lang="zh-CN" altLang="en-US" sz="2400" dirty="0" smtClean="0"/>
              <a:t>表单</a:t>
            </a:r>
            <a:endParaRPr lang="en-US" sz="2000" dirty="0"/>
          </a:p>
        </p:txBody>
      </p:sp>
      <p:sp>
        <p:nvSpPr>
          <p:cNvPr id="6" name="內容版面配置區 2"/>
          <p:cNvSpPr>
            <a:spLocks noGrp="1"/>
          </p:cNvSpPr>
          <p:nvPr>
            <p:ph idx="1"/>
          </p:nvPr>
        </p:nvSpPr>
        <p:spPr>
          <a:xfrm>
            <a:off x="179512" y="1412776"/>
            <a:ext cx="8784976" cy="4968552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1800" dirty="0" smtClean="0"/>
              <a:t> </a:t>
            </a:r>
            <a:endParaRPr lang="en-US" sz="1800" dirty="0"/>
          </a:p>
        </p:txBody>
      </p:sp>
      <p:graphicFrame>
        <p:nvGraphicFramePr>
          <p:cNvPr id="22533" name="Object 5"/>
          <p:cNvGraphicFramePr>
            <a:graphicFrameLocks noChangeAspect="1"/>
          </p:cNvGraphicFramePr>
          <p:nvPr/>
        </p:nvGraphicFramePr>
        <p:xfrm>
          <a:off x="2267744" y="1628800"/>
          <a:ext cx="4606925" cy="3888705"/>
        </p:xfrm>
        <a:graphic>
          <a:graphicData uri="http://schemas.openxmlformats.org/presentationml/2006/ole">
            <p:oleObj spid="_x0000_s22533" name="Worksheet" r:id="rId3" imgW="3924300" imgH="3152775" progId="Excel.Sheet.12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200" dirty="0" smtClean="0"/>
              <a:t>电话分机申请单</a:t>
            </a:r>
            <a:r>
              <a:rPr lang="en-US" altLang="zh-CN" sz="3200" dirty="0" smtClean="0"/>
              <a:t>(GAF004)</a:t>
            </a:r>
            <a:endParaRPr lang="en-US" sz="3200" dirty="0"/>
          </a:p>
        </p:txBody>
      </p:sp>
      <p:pic>
        <p:nvPicPr>
          <p:cNvPr id="6" name="内容占位符 5" descr="gaf004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772816"/>
            <a:ext cx="8229600" cy="3397948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200" dirty="0" smtClean="0"/>
              <a:t>无尘衣</a:t>
            </a:r>
            <a:r>
              <a:rPr lang="en-US" altLang="zh-CN" sz="3200" dirty="0" smtClean="0"/>
              <a:t>(</a:t>
            </a:r>
            <a:r>
              <a:rPr lang="zh-CN" altLang="en-US" sz="3200" dirty="0" smtClean="0"/>
              <a:t>鞋</a:t>
            </a:r>
            <a:r>
              <a:rPr lang="en-US" altLang="zh-CN" sz="3200" dirty="0" smtClean="0"/>
              <a:t>)</a:t>
            </a:r>
            <a:r>
              <a:rPr lang="zh-CN" altLang="en-US" sz="3200" dirty="0" smtClean="0"/>
              <a:t>领用申请单</a:t>
            </a:r>
            <a:r>
              <a:rPr lang="en-US" altLang="zh-CN" sz="3200" dirty="0" smtClean="0"/>
              <a:t>(GAF006)</a:t>
            </a:r>
            <a:endParaRPr lang="en-US" sz="3200" dirty="0"/>
          </a:p>
        </p:txBody>
      </p:sp>
      <p:pic>
        <p:nvPicPr>
          <p:cNvPr id="6" name="内容占位符 5" descr="gaf006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2084578"/>
            <a:ext cx="8229600" cy="3557206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200" dirty="0" smtClean="0"/>
              <a:t>会议预订单</a:t>
            </a:r>
            <a:r>
              <a:rPr lang="en-US" altLang="zh-CN" sz="3200" dirty="0" smtClean="0"/>
              <a:t>(GAF007)</a:t>
            </a:r>
            <a:endParaRPr lang="en-US" sz="3200" dirty="0"/>
          </a:p>
        </p:txBody>
      </p:sp>
      <p:pic>
        <p:nvPicPr>
          <p:cNvPr id="6" name="内容占位符 5" descr="gaf007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2276872"/>
            <a:ext cx="8229600" cy="2684592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200" dirty="0" smtClean="0"/>
              <a:t>会议取消单</a:t>
            </a:r>
            <a:r>
              <a:rPr lang="en-US" altLang="zh-CN" sz="3200" dirty="0" smtClean="0"/>
              <a:t>(GAF008)</a:t>
            </a:r>
            <a:endParaRPr lang="en-US" sz="3200" dirty="0"/>
          </a:p>
        </p:txBody>
      </p:sp>
      <p:pic>
        <p:nvPicPr>
          <p:cNvPr id="6" name="内容占位符 5" descr="gaf008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2564904"/>
            <a:ext cx="8229600" cy="2808312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200" dirty="0" smtClean="0"/>
              <a:t>会议变更单</a:t>
            </a:r>
            <a:r>
              <a:rPr lang="en-US" altLang="zh-CN" sz="3200" dirty="0" smtClean="0"/>
              <a:t>(GAF009)</a:t>
            </a:r>
            <a:endParaRPr lang="en-US" sz="3200" dirty="0"/>
          </a:p>
        </p:txBody>
      </p:sp>
      <p:pic>
        <p:nvPicPr>
          <p:cNvPr id="6" name="内容占位符 5" descr="gaf009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2826972"/>
            <a:ext cx="8229600" cy="2072418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200" dirty="0" smtClean="0"/>
              <a:t>用印申请单</a:t>
            </a:r>
            <a:r>
              <a:rPr lang="en-US" altLang="zh-CN" sz="3200" dirty="0" smtClean="0"/>
              <a:t>(GAF010)</a:t>
            </a:r>
            <a:endParaRPr lang="en-US" sz="3200" dirty="0"/>
          </a:p>
        </p:txBody>
      </p:sp>
      <p:pic>
        <p:nvPicPr>
          <p:cNvPr id="6" name="内容占位符 5" descr="gaf010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2707935"/>
            <a:ext cx="8229600" cy="2310493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zh-CN" altLang="en-US" sz="2400" dirty="0" smtClean="0"/>
              <a:t>生管</a:t>
            </a:r>
            <a:r>
              <a:rPr lang="zh-CN" altLang="en-US" sz="2400" dirty="0" smtClean="0"/>
              <a:t>表单</a:t>
            </a:r>
            <a:endParaRPr lang="en-US" sz="2000" dirty="0"/>
          </a:p>
        </p:txBody>
      </p:sp>
      <p:sp>
        <p:nvSpPr>
          <p:cNvPr id="6" name="內容版面配置區 2"/>
          <p:cNvSpPr>
            <a:spLocks noGrp="1"/>
          </p:cNvSpPr>
          <p:nvPr>
            <p:ph idx="1"/>
          </p:nvPr>
        </p:nvSpPr>
        <p:spPr>
          <a:xfrm>
            <a:off x="179512" y="1412776"/>
            <a:ext cx="8784976" cy="4968552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1800" dirty="0" smtClean="0"/>
              <a:t> </a:t>
            </a:r>
            <a:endParaRPr lang="en-US" sz="1800" dirty="0"/>
          </a:p>
        </p:txBody>
      </p:sp>
      <p:graphicFrame>
        <p:nvGraphicFramePr>
          <p:cNvPr id="22533" name="Object 5"/>
          <p:cNvGraphicFramePr>
            <a:graphicFrameLocks noChangeAspect="1"/>
          </p:cNvGraphicFramePr>
          <p:nvPr/>
        </p:nvGraphicFramePr>
        <p:xfrm>
          <a:off x="2267744" y="1628800"/>
          <a:ext cx="4606925" cy="3888705"/>
        </p:xfrm>
        <a:graphic>
          <a:graphicData uri="http://schemas.openxmlformats.org/presentationml/2006/ole">
            <p:oleObj spid="_x0000_s40962" name="Worksheet" r:id="rId3" imgW="3924300" imgH="3152775" progId="Excel.Sheet.12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200" dirty="0" smtClean="0"/>
              <a:t>生产计划</a:t>
            </a:r>
            <a:r>
              <a:rPr lang="en-US" altLang="zh-CN" sz="3200" dirty="0" smtClean="0"/>
              <a:t>(PPF001)</a:t>
            </a:r>
            <a:endParaRPr lang="en-US" sz="3200" dirty="0"/>
          </a:p>
        </p:txBody>
      </p:sp>
      <p:pic>
        <p:nvPicPr>
          <p:cNvPr id="7" name="内容占位符 6" descr="ppf001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3024395"/>
            <a:ext cx="8229600" cy="1677572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200" dirty="0" smtClean="0"/>
              <a:t>生产内部料号申请</a:t>
            </a:r>
            <a:r>
              <a:rPr lang="en-US" altLang="zh-CN" sz="3200" dirty="0" smtClean="0"/>
              <a:t>(</a:t>
            </a:r>
            <a:r>
              <a:rPr lang="en-US" altLang="zh-CN" sz="3200" dirty="0" smtClean="0"/>
              <a:t>PPF003)</a:t>
            </a:r>
            <a:endParaRPr lang="en-US" sz="3200" dirty="0"/>
          </a:p>
        </p:txBody>
      </p:sp>
      <p:pic>
        <p:nvPicPr>
          <p:cNvPr id="7" name="内容占位符 6" descr="ppf003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842489"/>
            <a:ext cx="8229600" cy="4041384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200" dirty="0" smtClean="0"/>
              <a:t>工程品转量产品申请单</a:t>
            </a:r>
            <a:r>
              <a:rPr lang="en-US" altLang="zh-CN" sz="3200" dirty="0" smtClean="0"/>
              <a:t>(</a:t>
            </a:r>
            <a:r>
              <a:rPr lang="en-US" altLang="zh-CN" sz="3200" dirty="0" smtClean="0"/>
              <a:t>PPF004)</a:t>
            </a:r>
            <a:endParaRPr lang="en-US" sz="3200" dirty="0"/>
          </a:p>
        </p:txBody>
      </p:sp>
      <p:pic>
        <p:nvPicPr>
          <p:cNvPr id="7" name="内容占位符 6" descr="ppf004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4314" y="1600200"/>
            <a:ext cx="7775372" cy="4525963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200" dirty="0" smtClean="0"/>
              <a:t>未刷卡证明申请</a:t>
            </a:r>
            <a:r>
              <a:rPr lang="en-US" altLang="zh-CN" sz="3200" dirty="0" smtClean="0"/>
              <a:t>(HRF005)</a:t>
            </a:r>
            <a:endParaRPr lang="en-US" sz="3200" dirty="0"/>
          </a:p>
        </p:txBody>
      </p:sp>
      <p:pic>
        <p:nvPicPr>
          <p:cNvPr id="7" name="内容占位符 6" descr="hrf005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556792"/>
            <a:ext cx="8229600" cy="4464495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altLang="zh-CN" sz="2400" dirty="0" smtClean="0"/>
              <a:t>CS</a:t>
            </a:r>
            <a:r>
              <a:rPr lang="zh-CN" altLang="en-US" sz="2400" dirty="0" smtClean="0"/>
              <a:t>表单</a:t>
            </a:r>
            <a:endParaRPr lang="en-US" sz="2000" dirty="0"/>
          </a:p>
        </p:txBody>
      </p:sp>
      <p:sp>
        <p:nvSpPr>
          <p:cNvPr id="6" name="內容版面配置區 2"/>
          <p:cNvSpPr>
            <a:spLocks noGrp="1"/>
          </p:cNvSpPr>
          <p:nvPr>
            <p:ph idx="1"/>
          </p:nvPr>
        </p:nvSpPr>
        <p:spPr>
          <a:xfrm>
            <a:off x="179512" y="1412776"/>
            <a:ext cx="8784976" cy="4968552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1800" dirty="0" smtClean="0"/>
              <a:t> </a:t>
            </a:r>
            <a:endParaRPr lang="en-US" sz="1800" dirty="0"/>
          </a:p>
        </p:txBody>
      </p:sp>
      <p:graphicFrame>
        <p:nvGraphicFramePr>
          <p:cNvPr id="22533" name="Object 5"/>
          <p:cNvGraphicFramePr>
            <a:graphicFrameLocks noChangeAspect="1"/>
          </p:cNvGraphicFramePr>
          <p:nvPr/>
        </p:nvGraphicFramePr>
        <p:xfrm>
          <a:off x="2267744" y="1628800"/>
          <a:ext cx="4606925" cy="3888705"/>
        </p:xfrm>
        <a:graphic>
          <a:graphicData uri="http://schemas.openxmlformats.org/presentationml/2006/ole">
            <p:oleObj spid="_x0000_s41986" name="Worksheet" r:id="rId3" imgW="3924300" imgH="3152775" progId="Excel.Sheet.12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200" dirty="0" smtClean="0"/>
              <a:t>客诉处理单</a:t>
            </a:r>
            <a:r>
              <a:rPr lang="en-US" altLang="zh-CN" sz="3200" dirty="0" smtClean="0"/>
              <a:t>(QAF002)</a:t>
            </a:r>
            <a:endParaRPr lang="en-US" sz="3200" dirty="0"/>
          </a:p>
        </p:txBody>
      </p:sp>
      <p:pic>
        <p:nvPicPr>
          <p:cNvPr id="6" name="内容占位符 5" descr="qaf002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2385287"/>
            <a:ext cx="8229600" cy="2955788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200" dirty="0" smtClean="0"/>
              <a:t>委托分析申请单</a:t>
            </a:r>
            <a:r>
              <a:rPr lang="en-US" altLang="zh-CN" sz="3200" dirty="0" smtClean="0"/>
              <a:t>(QAF003)</a:t>
            </a:r>
            <a:endParaRPr lang="en-US" sz="3200" dirty="0"/>
          </a:p>
        </p:txBody>
      </p:sp>
      <p:pic>
        <p:nvPicPr>
          <p:cNvPr id="6" name="内容占位符 5" descr="qaf003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924608"/>
            <a:ext cx="8229600" cy="3877147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200" dirty="0" smtClean="0"/>
              <a:t>客户退</a:t>
            </a:r>
            <a:r>
              <a:rPr lang="en-US" altLang="zh-CN" sz="3200" dirty="0" smtClean="0"/>
              <a:t>/</a:t>
            </a:r>
            <a:r>
              <a:rPr lang="zh-CN" altLang="en-US" sz="3200" dirty="0" smtClean="0"/>
              <a:t>换货处理单</a:t>
            </a:r>
            <a:r>
              <a:rPr lang="en-US" altLang="zh-CN" sz="3200" dirty="0" smtClean="0"/>
              <a:t>(QAF004)</a:t>
            </a:r>
            <a:endParaRPr lang="en-US" sz="3200" dirty="0"/>
          </a:p>
        </p:txBody>
      </p:sp>
      <p:pic>
        <p:nvPicPr>
          <p:cNvPr id="10" name="内容占位符 9" descr="qaf004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2072717"/>
            <a:ext cx="8229600" cy="3580929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200" dirty="0" smtClean="0"/>
              <a:t>稽核矫正通知单</a:t>
            </a:r>
            <a:r>
              <a:rPr lang="en-US" altLang="zh-CN" sz="3200" dirty="0" smtClean="0"/>
              <a:t>(QAF005)</a:t>
            </a:r>
            <a:endParaRPr lang="en-US" sz="3200" dirty="0"/>
          </a:p>
        </p:txBody>
      </p:sp>
      <p:pic>
        <p:nvPicPr>
          <p:cNvPr id="6" name="内容占位符 5" descr="qaf005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992201"/>
            <a:ext cx="8229600" cy="374196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zh-CN" altLang="en-US" sz="2400" dirty="0" smtClean="0"/>
              <a:t>制造</a:t>
            </a:r>
            <a:r>
              <a:rPr lang="zh-CN" altLang="en-US" sz="2400" dirty="0" smtClean="0"/>
              <a:t>表单</a:t>
            </a:r>
            <a:endParaRPr lang="en-US" sz="2000" dirty="0"/>
          </a:p>
        </p:txBody>
      </p:sp>
      <p:sp>
        <p:nvSpPr>
          <p:cNvPr id="6" name="內容版面配置區 2"/>
          <p:cNvSpPr>
            <a:spLocks noGrp="1"/>
          </p:cNvSpPr>
          <p:nvPr>
            <p:ph idx="1"/>
          </p:nvPr>
        </p:nvSpPr>
        <p:spPr>
          <a:xfrm>
            <a:off x="179512" y="1412776"/>
            <a:ext cx="8784976" cy="4968552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1800" dirty="0" smtClean="0"/>
              <a:t> </a:t>
            </a:r>
            <a:endParaRPr lang="en-US" sz="1800" dirty="0"/>
          </a:p>
        </p:txBody>
      </p:sp>
      <p:graphicFrame>
        <p:nvGraphicFramePr>
          <p:cNvPr id="22533" name="Object 5"/>
          <p:cNvGraphicFramePr>
            <a:graphicFrameLocks noChangeAspect="1"/>
          </p:cNvGraphicFramePr>
          <p:nvPr/>
        </p:nvGraphicFramePr>
        <p:xfrm>
          <a:off x="2267744" y="1628800"/>
          <a:ext cx="4606925" cy="3888705"/>
        </p:xfrm>
        <a:graphic>
          <a:graphicData uri="http://schemas.openxmlformats.org/presentationml/2006/ole">
            <p:oleObj spid="_x0000_s43010" name="Worksheet" r:id="rId3" imgW="3924300" imgH="3152775" progId="Excel.Sheet.12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200" dirty="0" smtClean="0"/>
              <a:t>急件申请</a:t>
            </a:r>
            <a:r>
              <a:rPr lang="en-US" altLang="zh-CN" sz="3200" dirty="0" smtClean="0"/>
              <a:t>(CEF001)</a:t>
            </a:r>
            <a:endParaRPr lang="en-US" sz="3200" dirty="0"/>
          </a:p>
        </p:txBody>
      </p:sp>
      <p:pic>
        <p:nvPicPr>
          <p:cNvPr id="7" name="内容占位符 6" descr="cef001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2143335"/>
            <a:ext cx="8229600" cy="3439692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200" dirty="0" smtClean="0"/>
              <a:t>实验申请单</a:t>
            </a:r>
            <a:r>
              <a:rPr lang="en-US" altLang="zh-CN" sz="3200" dirty="0" smtClean="0"/>
              <a:t>(CEF002)</a:t>
            </a:r>
            <a:endParaRPr lang="en-US" sz="3200" dirty="0"/>
          </a:p>
        </p:txBody>
      </p:sp>
      <p:pic>
        <p:nvPicPr>
          <p:cNvPr id="7" name="内容占位符 6" descr="cef002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858535"/>
            <a:ext cx="8229600" cy="4009292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200" dirty="0" smtClean="0"/>
              <a:t>异常报告</a:t>
            </a:r>
            <a:r>
              <a:rPr lang="en-US" altLang="zh-CN" sz="3200" dirty="0" smtClean="0"/>
              <a:t>/</a:t>
            </a:r>
            <a:r>
              <a:rPr lang="zh-CN" altLang="en-US" sz="3200" dirty="0" smtClean="0"/>
              <a:t>结案单</a:t>
            </a:r>
            <a:r>
              <a:rPr lang="en-US" altLang="zh-CN" sz="3200" dirty="0" smtClean="0"/>
              <a:t>(CEF003)</a:t>
            </a:r>
            <a:endParaRPr lang="en-US" sz="3200" dirty="0"/>
          </a:p>
        </p:txBody>
      </p:sp>
      <p:pic>
        <p:nvPicPr>
          <p:cNvPr id="7" name="内容占位符 6" descr="cef003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2582016"/>
            <a:ext cx="8229600" cy="256233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200" dirty="0" smtClean="0"/>
              <a:t>优良事迹提报单</a:t>
            </a:r>
            <a:r>
              <a:rPr lang="en-US" altLang="zh-CN" sz="3200" dirty="0" smtClean="0"/>
              <a:t>(CEF004)</a:t>
            </a:r>
            <a:endParaRPr lang="en-US" sz="3200" dirty="0"/>
          </a:p>
        </p:txBody>
      </p:sp>
      <p:pic>
        <p:nvPicPr>
          <p:cNvPr id="7" name="内容占位符 6" descr="cef004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2174361"/>
            <a:ext cx="8229600" cy="3377641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200" dirty="0" smtClean="0"/>
              <a:t>个人请假申请</a:t>
            </a:r>
            <a:r>
              <a:rPr lang="en-US" altLang="zh-CN" sz="3200" dirty="0" smtClean="0"/>
              <a:t>(HRF001)</a:t>
            </a:r>
            <a:endParaRPr lang="en-US" sz="3200" dirty="0"/>
          </a:p>
        </p:txBody>
      </p:sp>
      <p:pic>
        <p:nvPicPr>
          <p:cNvPr id="7" name="内容占位符 6" descr="p1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700808"/>
            <a:ext cx="8229600" cy="4464496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zh-CN" altLang="en-US" sz="2400" dirty="0" smtClean="0"/>
              <a:t>车辆管理</a:t>
            </a:r>
            <a:endParaRPr lang="en-US" sz="2000" dirty="0"/>
          </a:p>
        </p:txBody>
      </p:sp>
      <p:sp>
        <p:nvSpPr>
          <p:cNvPr id="6" name="內容版面配置區 2"/>
          <p:cNvSpPr>
            <a:spLocks noGrp="1"/>
          </p:cNvSpPr>
          <p:nvPr>
            <p:ph idx="1"/>
          </p:nvPr>
        </p:nvSpPr>
        <p:spPr>
          <a:xfrm>
            <a:off x="179512" y="1412776"/>
            <a:ext cx="8784976" cy="4968552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1800" dirty="0" smtClean="0"/>
              <a:t> </a:t>
            </a:r>
            <a:endParaRPr lang="en-US" sz="1800" dirty="0"/>
          </a:p>
        </p:txBody>
      </p:sp>
      <p:graphicFrame>
        <p:nvGraphicFramePr>
          <p:cNvPr id="22533" name="Object 5"/>
          <p:cNvGraphicFramePr>
            <a:graphicFrameLocks noChangeAspect="1"/>
          </p:cNvGraphicFramePr>
          <p:nvPr/>
        </p:nvGraphicFramePr>
        <p:xfrm>
          <a:off x="2267744" y="1628800"/>
          <a:ext cx="4606925" cy="3888705"/>
        </p:xfrm>
        <a:graphic>
          <a:graphicData uri="http://schemas.openxmlformats.org/presentationml/2006/ole">
            <p:oleObj spid="_x0000_s56322" name="Worksheet" r:id="rId3" imgW="3924300" imgH="3152775" progId="Excel.Sheet.12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200" dirty="0" smtClean="0"/>
              <a:t>派车申请单</a:t>
            </a:r>
            <a:r>
              <a:rPr lang="en-US" altLang="zh-CN" sz="3200" dirty="0" smtClean="0"/>
              <a:t>(ZWF001)</a:t>
            </a:r>
            <a:endParaRPr lang="en-US" sz="3200" dirty="0"/>
          </a:p>
        </p:txBody>
      </p:sp>
      <p:pic>
        <p:nvPicPr>
          <p:cNvPr id="6" name="内容占位符 5" descr="z1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851351"/>
            <a:ext cx="8229600" cy="402366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200" dirty="0" smtClean="0"/>
              <a:t>车辆基本资料维护作业</a:t>
            </a:r>
            <a:r>
              <a:rPr lang="en-US" altLang="zh-CN" sz="3200" dirty="0" smtClean="0"/>
              <a:t>(</a:t>
            </a:r>
            <a:r>
              <a:rPr lang="en-US" altLang="zh-CN" sz="3200" dirty="0" err="1" smtClean="0"/>
              <a:t>MAWIzsfaa</a:t>
            </a:r>
            <a:r>
              <a:rPr lang="en-US" altLang="zh-CN" sz="3200" dirty="0" smtClean="0"/>
              <a:t>)</a:t>
            </a:r>
            <a:endParaRPr lang="en-US" sz="3200" dirty="0"/>
          </a:p>
        </p:txBody>
      </p:sp>
      <p:pic>
        <p:nvPicPr>
          <p:cNvPr id="6" name="内容占位符 5" descr="z2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2535009"/>
            <a:ext cx="8229600" cy="2656344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200" dirty="0" smtClean="0"/>
              <a:t>车辆保养记录</a:t>
            </a:r>
            <a:r>
              <a:rPr lang="en-US" altLang="zh-CN" sz="3200" dirty="0" smtClean="0"/>
              <a:t>(ZWF002)</a:t>
            </a:r>
            <a:endParaRPr lang="en-US" sz="3200" dirty="0"/>
          </a:p>
        </p:txBody>
      </p:sp>
      <p:pic>
        <p:nvPicPr>
          <p:cNvPr id="6" name="内容占位符 5" descr="z3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2152534"/>
            <a:ext cx="8229600" cy="3421294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altLang="zh-CN" sz="2400" dirty="0" smtClean="0"/>
              <a:t>QC</a:t>
            </a:r>
            <a:r>
              <a:rPr lang="zh-CN" altLang="en-US" sz="2400" dirty="0" smtClean="0"/>
              <a:t>表单</a:t>
            </a:r>
            <a:endParaRPr lang="en-US" sz="2000" dirty="0"/>
          </a:p>
        </p:txBody>
      </p:sp>
      <p:sp>
        <p:nvSpPr>
          <p:cNvPr id="6" name="內容版面配置區 2"/>
          <p:cNvSpPr>
            <a:spLocks noGrp="1"/>
          </p:cNvSpPr>
          <p:nvPr>
            <p:ph idx="1"/>
          </p:nvPr>
        </p:nvSpPr>
        <p:spPr>
          <a:xfrm>
            <a:off x="179512" y="1412776"/>
            <a:ext cx="8784976" cy="4968552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1800" dirty="0" smtClean="0"/>
              <a:t> </a:t>
            </a:r>
            <a:endParaRPr lang="en-US" sz="1800" dirty="0"/>
          </a:p>
        </p:txBody>
      </p:sp>
      <p:graphicFrame>
        <p:nvGraphicFramePr>
          <p:cNvPr id="22533" name="Object 5"/>
          <p:cNvGraphicFramePr>
            <a:graphicFrameLocks noChangeAspect="1"/>
          </p:cNvGraphicFramePr>
          <p:nvPr/>
        </p:nvGraphicFramePr>
        <p:xfrm>
          <a:off x="2267744" y="1628800"/>
          <a:ext cx="4606925" cy="3888705"/>
        </p:xfrm>
        <a:graphic>
          <a:graphicData uri="http://schemas.openxmlformats.org/presentationml/2006/ole">
            <p:oleObj spid="_x0000_s44034" name="Worksheet" r:id="rId3" imgW="3924300" imgH="3152775" progId="Excel.Sheet.12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200" dirty="0" smtClean="0"/>
              <a:t>品质异常通知单</a:t>
            </a:r>
            <a:r>
              <a:rPr lang="en-US" altLang="zh-CN" sz="3200" dirty="0" smtClean="0"/>
              <a:t>(</a:t>
            </a:r>
            <a:r>
              <a:rPr lang="zh-CN" altLang="en-US" sz="3200" dirty="0" smtClean="0"/>
              <a:t>品保专用</a:t>
            </a:r>
            <a:r>
              <a:rPr lang="en-US" altLang="zh-CN" sz="3200" dirty="0" smtClean="0"/>
              <a:t>)(PZYC)</a:t>
            </a:r>
            <a:endParaRPr lang="en-US" sz="3200" dirty="0"/>
          </a:p>
        </p:txBody>
      </p:sp>
      <p:pic>
        <p:nvPicPr>
          <p:cNvPr id="6" name="内容占位符 5" descr="pzyc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941749"/>
            <a:ext cx="8229600" cy="3842865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200" dirty="0" smtClean="0"/>
              <a:t>货品投诉备忘录</a:t>
            </a:r>
            <a:r>
              <a:rPr lang="en-US" altLang="zh-CN" sz="3200" dirty="0" smtClean="0"/>
              <a:t>(</a:t>
            </a:r>
            <a:r>
              <a:rPr lang="zh-CN" altLang="en-US" sz="3200" dirty="0" smtClean="0"/>
              <a:t>品保专用</a:t>
            </a:r>
            <a:r>
              <a:rPr lang="en-US" altLang="zh-CN" sz="3200" dirty="0" smtClean="0"/>
              <a:t>)(HPTS)</a:t>
            </a:r>
            <a:endParaRPr lang="en-US" sz="3200" dirty="0"/>
          </a:p>
        </p:txBody>
      </p:sp>
      <p:pic>
        <p:nvPicPr>
          <p:cNvPr id="6" name="内容占位符 5" descr="hpts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936723"/>
            <a:ext cx="8229600" cy="3852916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200" dirty="0" smtClean="0"/>
              <a:t>特采申请单</a:t>
            </a:r>
            <a:r>
              <a:rPr lang="en-US" altLang="zh-CN" sz="3200" dirty="0" smtClean="0"/>
              <a:t>(</a:t>
            </a:r>
            <a:r>
              <a:rPr lang="zh-CN" altLang="en-US" sz="3200" dirty="0" smtClean="0"/>
              <a:t>品保专用</a:t>
            </a:r>
            <a:r>
              <a:rPr lang="en-US" altLang="zh-CN" sz="3200" dirty="0" smtClean="0"/>
              <a:t>)(TCSQ)</a:t>
            </a:r>
            <a:endParaRPr lang="en-US" sz="3200" dirty="0"/>
          </a:p>
        </p:txBody>
      </p:sp>
      <p:pic>
        <p:nvPicPr>
          <p:cNvPr id="6" name="内容占位符 5" descr="tcsq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2101746"/>
            <a:ext cx="8229600" cy="3522871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200" dirty="0" smtClean="0"/>
              <a:t>委托试验申请单</a:t>
            </a:r>
            <a:r>
              <a:rPr lang="en-US" altLang="zh-CN" sz="3200" dirty="0" smtClean="0"/>
              <a:t>(QAF001)</a:t>
            </a:r>
            <a:endParaRPr lang="en-US" sz="3200" dirty="0"/>
          </a:p>
        </p:txBody>
      </p:sp>
      <p:pic>
        <p:nvPicPr>
          <p:cNvPr id="6" name="内容占位符 5" descr="QAF001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660433"/>
            <a:ext cx="8229600" cy="4405497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zh-CN" altLang="en-US" sz="2000" dirty="0" smtClean="0"/>
              <a:t>个人外挂</a:t>
            </a:r>
            <a:endParaRPr lang="en-US" sz="2000" dirty="0"/>
          </a:p>
        </p:txBody>
      </p:sp>
      <p:sp>
        <p:nvSpPr>
          <p:cNvPr id="6" name="內容版面配置區 2"/>
          <p:cNvSpPr>
            <a:spLocks noGrp="1"/>
          </p:cNvSpPr>
          <p:nvPr>
            <p:ph idx="1"/>
          </p:nvPr>
        </p:nvSpPr>
        <p:spPr>
          <a:xfrm>
            <a:off x="179512" y="1412776"/>
            <a:ext cx="8784976" cy="4968552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1800" dirty="0" smtClean="0"/>
              <a:t> </a:t>
            </a:r>
            <a:endParaRPr lang="en-US" sz="1800" dirty="0"/>
          </a:p>
        </p:txBody>
      </p:sp>
      <p:graphicFrame>
        <p:nvGraphicFramePr>
          <p:cNvPr id="22533" name="Object 5"/>
          <p:cNvGraphicFramePr>
            <a:graphicFrameLocks noChangeAspect="1"/>
          </p:cNvGraphicFramePr>
          <p:nvPr/>
        </p:nvGraphicFramePr>
        <p:xfrm>
          <a:off x="2267744" y="1628800"/>
          <a:ext cx="4606925" cy="3888705"/>
        </p:xfrm>
        <a:graphic>
          <a:graphicData uri="http://schemas.openxmlformats.org/presentationml/2006/ole">
            <p:oleObj spid="_x0000_s45058" name="Worksheet" r:id="rId3" imgW="3924300" imgH="3152775" progId="Excel.Sheet.12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200" dirty="0" smtClean="0"/>
              <a:t>个人加班申请</a:t>
            </a:r>
            <a:r>
              <a:rPr lang="en-US" altLang="zh-CN" sz="3200" dirty="0" smtClean="0"/>
              <a:t>(HRF002)</a:t>
            </a:r>
            <a:endParaRPr lang="en-US" sz="3200" dirty="0"/>
          </a:p>
        </p:txBody>
      </p:sp>
      <p:pic>
        <p:nvPicPr>
          <p:cNvPr id="6" name="内容占位符 5" descr="p2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628800"/>
            <a:ext cx="8229600" cy="4392487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200" dirty="0" smtClean="0"/>
              <a:t>个人外挂</a:t>
            </a:r>
            <a:r>
              <a:rPr lang="en-US" altLang="zh-CN" sz="3200" dirty="0" smtClean="0"/>
              <a:t>(</a:t>
            </a:r>
            <a:r>
              <a:rPr lang="en-US" altLang="zh-CN" sz="3200" dirty="0" err="1" smtClean="0"/>
              <a:t>PersonManage</a:t>
            </a:r>
            <a:r>
              <a:rPr lang="en-US" altLang="zh-CN" sz="3200" dirty="0" smtClean="0"/>
              <a:t>)</a:t>
            </a:r>
            <a:endParaRPr lang="en-US" sz="3200" dirty="0"/>
          </a:p>
        </p:txBody>
      </p:sp>
      <p:pic>
        <p:nvPicPr>
          <p:cNvPr id="7" name="内容占位符 6" descr="personmanage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732676"/>
            <a:ext cx="8229600" cy="4261011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zh-CN" altLang="en-US" sz="2000" dirty="0" smtClean="0"/>
              <a:t>制造外挂</a:t>
            </a:r>
            <a:endParaRPr lang="en-US" sz="2000" dirty="0"/>
          </a:p>
        </p:txBody>
      </p:sp>
      <p:sp>
        <p:nvSpPr>
          <p:cNvPr id="6" name="內容版面配置區 2"/>
          <p:cNvSpPr>
            <a:spLocks noGrp="1"/>
          </p:cNvSpPr>
          <p:nvPr>
            <p:ph idx="1"/>
          </p:nvPr>
        </p:nvSpPr>
        <p:spPr>
          <a:xfrm>
            <a:off x="179512" y="1412776"/>
            <a:ext cx="8784976" cy="4968552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1800" dirty="0" smtClean="0"/>
              <a:t> </a:t>
            </a:r>
            <a:endParaRPr lang="en-US" sz="1800" dirty="0"/>
          </a:p>
        </p:txBody>
      </p:sp>
      <p:graphicFrame>
        <p:nvGraphicFramePr>
          <p:cNvPr id="22533" name="Object 5"/>
          <p:cNvGraphicFramePr>
            <a:graphicFrameLocks noChangeAspect="1"/>
          </p:cNvGraphicFramePr>
          <p:nvPr/>
        </p:nvGraphicFramePr>
        <p:xfrm>
          <a:off x="2267744" y="1628800"/>
          <a:ext cx="4606925" cy="3888705"/>
        </p:xfrm>
        <a:graphic>
          <a:graphicData uri="http://schemas.openxmlformats.org/presentationml/2006/ole">
            <p:oleObj spid="_x0000_s46082" name="Worksheet" r:id="rId3" imgW="3924300" imgH="3152775" progId="Excel.Sheet.12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200" dirty="0" smtClean="0"/>
              <a:t>实验申请单数量限制</a:t>
            </a:r>
            <a:r>
              <a:rPr lang="en-US" altLang="zh-CN" sz="3200" dirty="0" smtClean="0"/>
              <a:t>(EXTER036)</a:t>
            </a:r>
            <a:endParaRPr lang="en-US" sz="3200" dirty="0"/>
          </a:p>
        </p:txBody>
      </p:sp>
      <p:pic>
        <p:nvPicPr>
          <p:cNvPr id="6" name="内容占位符 5" descr="036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72358" y="1600200"/>
            <a:ext cx="5399283" cy="4525963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200" dirty="0" smtClean="0"/>
              <a:t>实验申请单查询报表</a:t>
            </a:r>
            <a:r>
              <a:rPr lang="en-US" altLang="zh-CN" sz="3200" dirty="0" smtClean="0"/>
              <a:t>(EXTER037)</a:t>
            </a:r>
            <a:endParaRPr lang="en-US" sz="3200" dirty="0"/>
          </a:p>
        </p:txBody>
      </p:sp>
      <p:pic>
        <p:nvPicPr>
          <p:cNvPr id="6" name="内容占位符 5" descr="037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798212"/>
            <a:ext cx="8229600" cy="4129939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200" dirty="0" smtClean="0"/>
              <a:t>优良事迹提报统计</a:t>
            </a:r>
            <a:r>
              <a:rPr lang="en-US" altLang="zh-CN" sz="3200" dirty="0" smtClean="0"/>
              <a:t>(EXTER039)</a:t>
            </a:r>
            <a:endParaRPr lang="en-US" sz="3200" dirty="0"/>
          </a:p>
        </p:txBody>
      </p:sp>
      <p:pic>
        <p:nvPicPr>
          <p:cNvPr id="6" name="内容占位符 5" descr="039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722761"/>
            <a:ext cx="8229600" cy="4280841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zh-CN" altLang="en-US" sz="2000" dirty="0" smtClean="0"/>
              <a:t>稽核</a:t>
            </a:r>
            <a:r>
              <a:rPr lang="zh-CN" altLang="en-US" sz="2000" dirty="0" smtClean="0"/>
              <a:t>外挂</a:t>
            </a:r>
            <a:endParaRPr lang="en-US" sz="2000" dirty="0"/>
          </a:p>
        </p:txBody>
      </p:sp>
      <p:sp>
        <p:nvSpPr>
          <p:cNvPr id="6" name="內容版面配置區 2"/>
          <p:cNvSpPr>
            <a:spLocks noGrp="1"/>
          </p:cNvSpPr>
          <p:nvPr>
            <p:ph idx="1"/>
          </p:nvPr>
        </p:nvSpPr>
        <p:spPr>
          <a:xfrm>
            <a:off x="179512" y="1412776"/>
            <a:ext cx="8784976" cy="4968552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1800" dirty="0" smtClean="0"/>
              <a:t> </a:t>
            </a:r>
            <a:endParaRPr lang="en-US" sz="1800" dirty="0"/>
          </a:p>
        </p:txBody>
      </p:sp>
      <p:graphicFrame>
        <p:nvGraphicFramePr>
          <p:cNvPr id="22533" name="Object 5"/>
          <p:cNvGraphicFramePr>
            <a:graphicFrameLocks noChangeAspect="1"/>
          </p:cNvGraphicFramePr>
          <p:nvPr/>
        </p:nvGraphicFramePr>
        <p:xfrm>
          <a:off x="2267744" y="1628800"/>
          <a:ext cx="4606925" cy="3888705"/>
        </p:xfrm>
        <a:graphic>
          <a:graphicData uri="http://schemas.openxmlformats.org/presentationml/2006/ole">
            <p:oleObj spid="_x0000_s47106" name="Worksheet" r:id="rId3" imgW="3924300" imgH="3152775" progId="Excel.Sheet.12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200" dirty="0" smtClean="0"/>
              <a:t>表单流程查看</a:t>
            </a:r>
            <a:r>
              <a:rPr lang="en-US" altLang="zh-CN" sz="3200" dirty="0" smtClean="0"/>
              <a:t>(EXTER027)</a:t>
            </a:r>
            <a:endParaRPr lang="en-US" sz="3200" dirty="0"/>
          </a:p>
        </p:txBody>
      </p:sp>
      <p:pic>
        <p:nvPicPr>
          <p:cNvPr id="7" name="内容占位符 6" descr="027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57275" y="2963069"/>
            <a:ext cx="7029450" cy="1800225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200" dirty="0" smtClean="0"/>
              <a:t>采购单报表查看</a:t>
            </a:r>
            <a:r>
              <a:rPr lang="en-US" altLang="zh-CN" sz="3200" dirty="0" smtClean="0"/>
              <a:t>(EXTER004)</a:t>
            </a:r>
            <a:endParaRPr lang="en-US" sz="3200" dirty="0"/>
          </a:p>
        </p:txBody>
      </p:sp>
      <p:pic>
        <p:nvPicPr>
          <p:cNvPr id="7" name="内容占位符 6" descr="004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1520" y="1628800"/>
            <a:ext cx="8712968" cy="396044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zh-CN" altLang="en-US" sz="2000" dirty="0" smtClean="0"/>
              <a:t>物管</a:t>
            </a:r>
            <a:r>
              <a:rPr lang="zh-CN" altLang="en-US" sz="2000" dirty="0" smtClean="0"/>
              <a:t>外挂</a:t>
            </a:r>
            <a:endParaRPr lang="en-US" sz="2000" dirty="0"/>
          </a:p>
        </p:txBody>
      </p:sp>
      <p:sp>
        <p:nvSpPr>
          <p:cNvPr id="6" name="內容版面配置區 2"/>
          <p:cNvSpPr>
            <a:spLocks noGrp="1"/>
          </p:cNvSpPr>
          <p:nvPr>
            <p:ph idx="1"/>
          </p:nvPr>
        </p:nvSpPr>
        <p:spPr>
          <a:xfrm>
            <a:off x="179512" y="1412776"/>
            <a:ext cx="8784976" cy="4968552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1800" dirty="0" smtClean="0"/>
              <a:t> </a:t>
            </a:r>
            <a:endParaRPr lang="en-US" sz="1800" dirty="0"/>
          </a:p>
        </p:txBody>
      </p:sp>
      <p:graphicFrame>
        <p:nvGraphicFramePr>
          <p:cNvPr id="22533" name="Object 5"/>
          <p:cNvGraphicFramePr>
            <a:graphicFrameLocks noChangeAspect="1"/>
          </p:cNvGraphicFramePr>
          <p:nvPr/>
        </p:nvGraphicFramePr>
        <p:xfrm>
          <a:off x="2267744" y="1628800"/>
          <a:ext cx="4606925" cy="3888705"/>
        </p:xfrm>
        <a:graphic>
          <a:graphicData uri="http://schemas.openxmlformats.org/presentationml/2006/ole">
            <p:oleObj spid="_x0000_s48130" name="Worksheet" r:id="rId3" imgW="3924300" imgH="3152775" progId="Excel.Sheet.12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200" dirty="0" smtClean="0"/>
              <a:t>请购单签核流程追踪</a:t>
            </a:r>
            <a:r>
              <a:rPr lang="en-US" altLang="zh-CN" sz="3200" dirty="0" smtClean="0"/>
              <a:t>(EXTER025)</a:t>
            </a:r>
            <a:endParaRPr lang="en-US" sz="3200" dirty="0"/>
          </a:p>
        </p:txBody>
      </p:sp>
      <p:pic>
        <p:nvPicPr>
          <p:cNvPr id="6" name="内容占位符 5" descr="EXTER025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2133678"/>
            <a:ext cx="8229600" cy="3959617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200" dirty="0" smtClean="0"/>
              <a:t>批量加班申请</a:t>
            </a:r>
            <a:r>
              <a:rPr lang="en-US" altLang="zh-CN" sz="3200" dirty="0" smtClean="0"/>
              <a:t>(HRF003)</a:t>
            </a:r>
            <a:endParaRPr lang="en-US" sz="3200" dirty="0"/>
          </a:p>
        </p:txBody>
      </p:sp>
      <p:pic>
        <p:nvPicPr>
          <p:cNvPr id="7" name="内容占位符 6" descr="p3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484784"/>
            <a:ext cx="8229600" cy="4608511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altLang="zh-CN" sz="2000" dirty="0" smtClean="0"/>
              <a:t>DCC</a:t>
            </a:r>
            <a:r>
              <a:rPr lang="zh-CN" altLang="en-US" sz="2000" dirty="0" smtClean="0"/>
              <a:t>外挂</a:t>
            </a:r>
            <a:endParaRPr lang="en-US" sz="2000" dirty="0"/>
          </a:p>
        </p:txBody>
      </p:sp>
      <p:sp>
        <p:nvSpPr>
          <p:cNvPr id="6" name="內容版面配置區 2"/>
          <p:cNvSpPr>
            <a:spLocks noGrp="1"/>
          </p:cNvSpPr>
          <p:nvPr>
            <p:ph idx="1"/>
          </p:nvPr>
        </p:nvSpPr>
        <p:spPr>
          <a:xfrm>
            <a:off x="179512" y="1412776"/>
            <a:ext cx="8784976" cy="4968552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1800" dirty="0" smtClean="0"/>
              <a:t> </a:t>
            </a:r>
            <a:endParaRPr lang="en-US" sz="1800" dirty="0"/>
          </a:p>
        </p:txBody>
      </p:sp>
      <p:graphicFrame>
        <p:nvGraphicFramePr>
          <p:cNvPr id="22533" name="Object 5"/>
          <p:cNvGraphicFramePr>
            <a:graphicFrameLocks noChangeAspect="1"/>
          </p:cNvGraphicFramePr>
          <p:nvPr/>
        </p:nvGraphicFramePr>
        <p:xfrm>
          <a:off x="2267744" y="1628800"/>
          <a:ext cx="4606925" cy="3888705"/>
        </p:xfrm>
        <a:graphic>
          <a:graphicData uri="http://schemas.openxmlformats.org/presentationml/2006/ole">
            <p:oleObj spid="_x0000_s49154" name="Worksheet" r:id="rId3" imgW="3924300" imgH="3152775" progId="Excel.Sheet.12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 smtClean="0"/>
              <a:t>ISO</a:t>
            </a:r>
            <a:r>
              <a:rPr lang="zh-CN" altLang="en-US" sz="3200" dirty="0" smtClean="0"/>
              <a:t>相关表单查询</a:t>
            </a:r>
            <a:r>
              <a:rPr lang="en-US" altLang="zh-CN" sz="3200" dirty="0" smtClean="0"/>
              <a:t>(EXTER022)</a:t>
            </a:r>
            <a:endParaRPr lang="en-US" sz="3200" dirty="0"/>
          </a:p>
        </p:txBody>
      </p:sp>
      <p:pic>
        <p:nvPicPr>
          <p:cNvPr id="7" name="内容占位符 6" descr="022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2468481"/>
            <a:ext cx="8229600" cy="2789401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 smtClean="0"/>
              <a:t>ISO</a:t>
            </a:r>
            <a:r>
              <a:rPr lang="zh-CN" altLang="en-US" sz="3200" dirty="0" smtClean="0"/>
              <a:t>动态群组修改</a:t>
            </a:r>
            <a:r>
              <a:rPr lang="en-US" altLang="zh-CN" sz="3200" dirty="0" smtClean="0"/>
              <a:t>(EXTER001)</a:t>
            </a:r>
            <a:endParaRPr lang="en-US" sz="3200" dirty="0"/>
          </a:p>
        </p:txBody>
      </p:sp>
      <p:pic>
        <p:nvPicPr>
          <p:cNvPr id="7" name="内容占位符 6" descr="001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95412" y="2791619"/>
            <a:ext cx="6353175" cy="2143125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zh-CN" altLang="en-US" sz="2000" dirty="0" smtClean="0"/>
              <a:t>环安外挂</a:t>
            </a:r>
            <a:endParaRPr lang="en-US" sz="2000" dirty="0"/>
          </a:p>
        </p:txBody>
      </p:sp>
      <p:sp>
        <p:nvSpPr>
          <p:cNvPr id="6" name="內容版面配置區 2"/>
          <p:cNvSpPr>
            <a:spLocks noGrp="1"/>
          </p:cNvSpPr>
          <p:nvPr>
            <p:ph idx="1"/>
          </p:nvPr>
        </p:nvSpPr>
        <p:spPr>
          <a:xfrm>
            <a:off x="179512" y="1412776"/>
            <a:ext cx="8784976" cy="4968552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1800" dirty="0" smtClean="0"/>
              <a:t> </a:t>
            </a:r>
            <a:endParaRPr lang="en-US" sz="1800" dirty="0"/>
          </a:p>
        </p:txBody>
      </p:sp>
      <p:graphicFrame>
        <p:nvGraphicFramePr>
          <p:cNvPr id="22533" name="Object 5"/>
          <p:cNvGraphicFramePr>
            <a:graphicFrameLocks noChangeAspect="1"/>
          </p:cNvGraphicFramePr>
          <p:nvPr/>
        </p:nvGraphicFramePr>
        <p:xfrm>
          <a:off x="2267744" y="1628800"/>
          <a:ext cx="4606925" cy="3888705"/>
        </p:xfrm>
        <a:graphic>
          <a:graphicData uri="http://schemas.openxmlformats.org/presentationml/2006/ole">
            <p:oleObj spid="_x0000_s50178" name="Worksheet" r:id="rId3" imgW="3924300" imgH="3152775" progId="Excel.Sheet.12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200" dirty="0" smtClean="0"/>
              <a:t>环安未结案表单查询</a:t>
            </a:r>
            <a:r>
              <a:rPr lang="en-US" altLang="zh-CN" sz="3200" dirty="0" smtClean="0"/>
              <a:t>(EXTER032)</a:t>
            </a:r>
            <a:endParaRPr lang="en-US" sz="3200" dirty="0"/>
          </a:p>
        </p:txBody>
      </p:sp>
      <p:pic>
        <p:nvPicPr>
          <p:cNvPr id="6" name="内容占位符 5" descr="032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2289146"/>
            <a:ext cx="8229600" cy="314807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altLang="zh-CN" sz="2000" dirty="0" smtClean="0"/>
              <a:t>CS</a:t>
            </a:r>
            <a:r>
              <a:rPr lang="zh-CN" altLang="en-US" sz="2000" dirty="0" smtClean="0"/>
              <a:t>外挂</a:t>
            </a:r>
            <a:endParaRPr lang="en-US" sz="2000" dirty="0"/>
          </a:p>
        </p:txBody>
      </p:sp>
      <p:sp>
        <p:nvSpPr>
          <p:cNvPr id="6" name="內容版面配置區 2"/>
          <p:cNvSpPr>
            <a:spLocks noGrp="1"/>
          </p:cNvSpPr>
          <p:nvPr>
            <p:ph idx="1"/>
          </p:nvPr>
        </p:nvSpPr>
        <p:spPr>
          <a:xfrm>
            <a:off x="179512" y="1412776"/>
            <a:ext cx="8784976" cy="4968552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1800" dirty="0" smtClean="0"/>
              <a:t> </a:t>
            </a:r>
            <a:endParaRPr lang="en-US" sz="1800" dirty="0"/>
          </a:p>
        </p:txBody>
      </p:sp>
      <p:graphicFrame>
        <p:nvGraphicFramePr>
          <p:cNvPr id="22533" name="Object 5"/>
          <p:cNvGraphicFramePr>
            <a:graphicFrameLocks noChangeAspect="1"/>
          </p:cNvGraphicFramePr>
          <p:nvPr/>
        </p:nvGraphicFramePr>
        <p:xfrm>
          <a:off x="2267744" y="1628800"/>
          <a:ext cx="4606925" cy="3888705"/>
        </p:xfrm>
        <a:graphic>
          <a:graphicData uri="http://schemas.openxmlformats.org/presentationml/2006/ole">
            <p:oleObj spid="_x0000_s51202" name="Worksheet" r:id="rId3" imgW="3924300" imgH="3152775" progId="Excel.Sheet.12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200" dirty="0" smtClean="0"/>
              <a:t>客诉台账</a:t>
            </a:r>
            <a:r>
              <a:rPr lang="en-US" altLang="zh-CN" sz="3200" dirty="0" smtClean="0"/>
              <a:t>(EXTER029)</a:t>
            </a:r>
            <a:endParaRPr lang="en-US" sz="3200" dirty="0"/>
          </a:p>
        </p:txBody>
      </p:sp>
      <p:pic>
        <p:nvPicPr>
          <p:cNvPr id="6" name="内容占位符 5" descr="032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2289146"/>
            <a:ext cx="8229600" cy="314807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200" dirty="0" smtClean="0"/>
              <a:t>委托分析台账</a:t>
            </a:r>
            <a:r>
              <a:rPr lang="en-US" altLang="zh-CN" sz="3200" dirty="0" smtClean="0"/>
              <a:t>(EXTER030)</a:t>
            </a:r>
            <a:endParaRPr lang="en-US" sz="3200" dirty="0"/>
          </a:p>
        </p:txBody>
      </p:sp>
      <p:pic>
        <p:nvPicPr>
          <p:cNvPr id="6" name="内容占位符 5" descr="032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2289146"/>
            <a:ext cx="8229600" cy="314807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200" dirty="0" smtClean="0"/>
              <a:t>客户退</a:t>
            </a:r>
            <a:r>
              <a:rPr lang="en-US" altLang="zh-CN" sz="3200" dirty="0" smtClean="0"/>
              <a:t>/</a:t>
            </a:r>
            <a:r>
              <a:rPr lang="zh-CN" altLang="en-US" sz="3200" dirty="0" smtClean="0"/>
              <a:t>换货处理台账</a:t>
            </a:r>
            <a:r>
              <a:rPr lang="en-US" altLang="zh-CN" sz="3200" dirty="0" smtClean="0"/>
              <a:t>(EXTER031)</a:t>
            </a:r>
            <a:endParaRPr lang="en-US" sz="3200" dirty="0"/>
          </a:p>
        </p:txBody>
      </p:sp>
      <p:pic>
        <p:nvPicPr>
          <p:cNvPr id="6" name="内容占位符 5" descr="032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2289146"/>
            <a:ext cx="8229600" cy="314807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200" dirty="0" smtClean="0"/>
              <a:t>稽核矫正单通知单</a:t>
            </a:r>
            <a:r>
              <a:rPr lang="en-US" altLang="zh-CN" sz="3200" dirty="0" smtClean="0"/>
              <a:t>(EXTER038)</a:t>
            </a:r>
            <a:endParaRPr lang="en-US" sz="3200" dirty="0"/>
          </a:p>
        </p:txBody>
      </p:sp>
      <p:pic>
        <p:nvPicPr>
          <p:cNvPr id="6" name="内容占位符 5" descr="032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2289146"/>
            <a:ext cx="8229600" cy="314807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200" dirty="0" smtClean="0"/>
              <a:t>个人调班申请</a:t>
            </a:r>
            <a:r>
              <a:rPr lang="en-US" altLang="zh-CN" sz="3200" dirty="0" smtClean="0"/>
              <a:t>(HRF004)</a:t>
            </a:r>
            <a:endParaRPr lang="en-US" sz="3200" dirty="0"/>
          </a:p>
        </p:txBody>
      </p:sp>
      <p:pic>
        <p:nvPicPr>
          <p:cNvPr id="6" name="内容占位符 5" descr="hrf004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484784"/>
            <a:ext cx="8229600" cy="4752528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zh-CN" altLang="en-US" sz="2000" dirty="0" smtClean="0"/>
              <a:t>总务</a:t>
            </a:r>
            <a:r>
              <a:rPr lang="zh-CN" altLang="en-US" sz="2000" dirty="0" smtClean="0"/>
              <a:t>外挂</a:t>
            </a:r>
            <a:endParaRPr lang="en-US" sz="2000" dirty="0"/>
          </a:p>
        </p:txBody>
      </p:sp>
      <p:sp>
        <p:nvSpPr>
          <p:cNvPr id="6" name="內容版面配置區 2"/>
          <p:cNvSpPr>
            <a:spLocks noGrp="1"/>
          </p:cNvSpPr>
          <p:nvPr>
            <p:ph idx="1"/>
          </p:nvPr>
        </p:nvSpPr>
        <p:spPr>
          <a:xfrm>
            <a:off x="179512" y="1412776"/>
            <a:ext cx="8784976" cy="4968552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1800" dirty="0" smtClean="0"/>
              <a:t> </a:t>
            </a:r>
            <a:endParaRPr lang="en-US" sz="1800" dirty="0"/>
          </a:p>
        </p:txBody>
      </p:sp>
      <p:graphicFrame>
        <p:nvGraphicFramePr>
          <p:cNvPr id="22533" name="Object 5"/>
          <p:cNvGraphicFramePr>
            <a:graphicFrameLocks noChangeAspect="1"/>
          </p:cNvGraphicFramePr>
          <p:nvPr/>
        </p:nvGraphicFramePr>
        <p:xfrm>
          <a:off x="2267744" y="1628800"/>
          <a:ext cx="4606925" cy="3888705"/>
        </p:xfrm>
        <a:graphic>
          <a:graphicData uri="http://schemas.openxmlformats.org/presentationml/2006/ole">
            <p:oleObj spid="_x0000_s52226" name="Worksheet" r:id="rId3" imgW="3924300" imgH="3152775" progId="Excel.Sheet.12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200" dirty="0" smtClean="0"/>
              <a:t>总务表单报表</a:t>
            </a:r>
            <a:r>
              <a:rPr lang="en-US" altLang="zh-CN" sz="3200" dirty="0" smtClean="0"/>
              <a:t>(EXTER031)</a:t>
            </a:r>
            <a:endParaRPr lang="en-US" sz="3200" dirty="0"/>
          </a:p>
        </p:txBody>
      </p:sp>
      <p:pic>
        <p:nvPicPr>
          <p:cNvPr id="7" name="内容占位符 6" descr="031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2368303"/>
            <a:ext cx="8229600" cy="2989756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200" dirty="0" smtClean="0"/>
              <a:t>无尘衣</a:t>
            </a:r>
            <a:r>
              <a:rPr lang="en-US" altLang="zh-CN" sz="3200" dirty="0" smtClean="0"/>
              <a:t>(</a:t>
            </a:r>
            <a:r>
              <a:rPr lang="zh-CN" altLang="en-US" sz="3200" dirty="0" smtClean="0"/>
              <a:t>鞋</a:t>
            </a:r>
            <a:r>
              <a:rPr lang="en-US" altLang="zh-CN" sz="3200" dirty="0" smtClean="0"/>
              <a:t>)</a:t>
            </a:r>
            <a:r>
              <a:rPr lang="zh-CN" altLang="en-US" sz="3200" dirty="0" smtClean="0"/>
              <a:t>领用数据汇总</a:t>
            </a:r>
            <a:r>
              <a:rPr lang="en-US" altLang="zh-CN" sz="3200" dirty="0" smtClean="0"/>
              <a:t>(EXER027)</a:t>
            </a:r>
            <a:endParaRPr lang="en-US" sz="3200" dirty="0"/>
          </a:p>
        </p:txBody>
      </p:sp>
      <p:pic>
        <p:nvPicPr>
          <p:cNvPr id="7" name="内容占位符 6" descr="EXTER027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926586"/>
            <a:ext cx="8229600" cy="387319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200" dirty="0" smtClean="0"/>
              <a:t>会议室预订查看</a:t>
            </a:r>
            <a:r>
              <a:rPr lang="en-US" altLang="zh-CN" sz="3200" dirty="0" smtClean="0"/>
              <a:t>(EXTER028)</a:t>
            </a:r>
            <a:endParaRPr lang="en-US" sz="3200" dirty="0"/>
          </a:p>
        </p:txBody>
      </p:sp>
      <p:pic>
        <p:nvPicPr>
          <p:cNvPr id="7" name="内容占位符 6" descr="028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9154" y="1600200"/>
            <a:ext cx="6685691" cy="4525963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altLang="zh-CN" sz="2000" dirty="0" smtClean="0"/>
              <a:t>HR</a:t>
            </a:r>
            <a:r>
              <a:rPr lang="zh-CN" altLang="en-US" sz="2000" dirty="0" smtClean="0"/>
              <a:t>外挂</a:t>
            </a:r>
            <a:endParaRPr lang="en-US" sz="2000" dirty="0"/>
          </a:p>
        </p:txBody>
      </p:sp>
      <p:sp>
        <p:nvSpPr>
          <p:cNvPr id="6" name="內容版面配置區 2"/>
          <p:cNvSpPr>
            <a:spLocks noGrp="1"/>
          </p:cNvSpPr>
          <p:nvPr>
            <p:ph idx="1"/>
          </p:nvPr>
        </p:nvSpPr>
        <p:spPr>
          <a:xfrm>
            <a:off x="179512" y="1412776"/>
            <a:ext cx="8784976" cy="4968552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1800" dirty="0" smtClean="0"/>
              <a:t> </a:t>
            </a:r>
            <a:endParaRPr lang="en-US" sz="1800" dirty="0"/>
          </a:p>
        </p:txBody>
      </p:sp>
      <p:graphicFrame>
        <p:nvGraphicFramePr>
          <p:cNvPr id="22533" name="Object 5"/>
          <p:cNvGraphicFramePr>
            <a:graphicFrameLocks noChangeAspect="1"/>
          </p:cNvGraphicFramePr>
          <p:nvPr/>
        </p:nvGraphicFramePr>
        <p:xfrm>
          <a:off x="2267744" y="1628800"/>
          <a:ext cx="4606925" cy="3888705"/>
        </p:xfrm>
        <a:graphic>
          <a:graphicData uri="http://schemas.openxmlformats.org/presentationml/2006/ole">
            <p:oleObj spid="_x0000_s53250" name="Worksheet" r:id="rId3" imgW="3924300" imgH="3152775" progId="Excel.Sheet.12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200" dirty="0" smtClean="0"/>
              <a:t>员工考勤月报</a:t>
            </a:r>
            <a:r>
              <a:rPr lang="en-US" altLang="zh-CN" sz="3200" dirty="0" smtClean="0"/>
              <a:t>(EXTER009)</a:t>
            </a:r>
            <a:endParaRPr lang="en-US" sz="3200" dirty="0"/>
          </a:p>
        </p:txBody>
      </p:sp>
      <p:pic>
        <p:nvPicPr>
          <p:cNvPr id="6" name="内容占位符 5" descr="h001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13592" y="1600200"/>
            <a:ext cx="5516816" cy="4525963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200" dirty="0" smtClean="0"/>
              <a:t>未结</a:t>
            </a:r>
            <a:r>
              <a:rPr lang="en-US" altLang="zh-CN" sz="3200" dirty="0" smtClean="0"/>
              <a:t>HR</a:t>
            </a:r>
            <a:r>
              <a:rPr lang="zh-CN" altLang="en-US" sz="3200" dirty="0" smtClean="0"/>
              <a:t>表单查询</a:t>
            </a:r>
            <a:r>
              <a:rPr lang="en-US" altLang="zh-CN" sz="3200" dirty="0" smtClean="0"/>
              <a:t>(EXTER011)</a:t>
            </a:r>
            <a:endParaRPr lang="en-US" sz="3200" dirty="0"/>
          </a:p>
        </p:txBody>
      </p:sp>
      <p:pic>
        <p:nvPicPr>
          <p:cNvPr id="6" name="内容占位符 5" descr="h002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606894"/>
            <a:ext cx="8229600" cy="4512575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 smtClean="0"/>
              <a:t>Flow</a:t>
            </a:r>
            <a:r>
              <a:rPr lang="zh-CN" altLang="en-US" sz="3200" dirty="0" smtClean="0"/>
              <a:t>考勤数据</a:t>
            </a:r>
            <a:r>
              <a:rPr lang="en-US" altLang="zh-CN" sz="3200" dirty="0" smtClean="0"/>
              <a:t>(EXTER013)</a:t>
            </a:r>
            <a:endParaRPr lang="en-US" sz="3200" dirty="0"/>
          </a:p>
        </p:txBody>
      </p:sp>
      <p:pic>
        <p:nvPicPr>
          <p:cNvPr id="6" name="内容占位符 5" descr="h003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2349805"/>
            <a:ext cx="8229600" cy="3026752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200" dirty="0" smtClean="0"/>
              <a:t>个人奖惩统计</a:t>
            </a:r>
            <a:r>
              <a:rPr lang="en-US" altLang="zh-CN" sz="3200" dirty="0" smtClean="0"/>
              <a:t>(EXTER016)</a:t>
            </a:r>
            <a:endParaRPr lang="en-US" sz="3200" dirty="0"/>
          </a:p>
        </p:txBody>
      </p:sp>
      <p:pic>
        <p:nvPicPr>
          <p:cNvPr id="6" name="内容占位符 5" descr="cef004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2174361"/>
            <a:ext cx="8229600" cy="3377641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200" dirty="0" smtClean="0"/>
              <a:t>部门奖惩统计</a:t>
            </a:r>
            <a:r>
              <a:rPr lang="en-US" altLang="zh-CN" sz="3200" dirty="0" smtClean="0"/>
              <a:t>(EXTER017)</a:t>
            </a:r>
            <a:endParaRPr lang="en-US" sz="3200" dirty="0"/>
          </a:p>
        </p:txBody>
      </p:sp>
      <p:pic>
        <p:nvPicPr>
          <p:cNvPr id="6" name="内容占位符 5" descr="h005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49137" y="1600200"/>
            <a:ext cx="5445726" cy="4525963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altLang="zh-CN" sz="2400" dirty="0" smtClean="0"/>
              <a:t>IT</a:t>
            </a:r>
            <a:r>
              <a:rPr lang="zh-CN" altLang="en-US" sz="2400" dirty="0" smtClean="0"/>
              <a:t>表单</a:t>
            </a:r>
            <a:endParaRPr lang="en-US" sz="2000" dirty="0"/>
          </a:p>
        </p:txBody>
      </p:sp>
      <p:sp>
        <p:nvSpPr>
          <p:cNvPr id="6" name="內容版面配置區 2"/>
          <p:cNvSpPr>
            <a:spLocks noGrp="1"/>
          </p:cNvSpPr>
          <p:nvPr>
            <p:ph idx="1"/>
          </p:nvPr>
        </p:nvSpPr>
        <p:spPr>
          <a:xfrm>
            <a:off x="179512" y="1412776"/>
            <a:ext cx="8784976" cy="4968552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1800" dirty="0" smtClean="0"/>
              <a:t> </a:t>
            </a:r>
            <a:endParaRPr lang="en-US" sz="1800" dirty="0"/>
          </a:p>
        </p:txBody>
      </p:sp>
      <p:graphicFrame>
        <p:nvGraphicFramePr>
          <p:cNvPr id="22533" name="Object 5"/>
          <p:cNvGraphicFramePr>
            <a:graphicFrameLocks noChangeAspect="1"/>
          </p:cNvGraphicFramePr>
          <p:nvPr/>
        </p:nvGraphicFramePr>
        <p:xfrm>
          <a:off x="2267744" y="1628800"/>
          <a:ext cx="4606925" cy="3888705"/>
        </p:xfrm>
        <a:graphic>
          <a:graphicData uri="http://schemas.openxmlformats.org/presentationml/2006/ole">
            <p:oleObj spid="_x0000_s37890" name="Worksheet" r:id="rId3" imgW="3924300" imgH="3152775" progId="Excel.Sheet.12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 smtClean="0"/>
              <a:t>HR</a:t>
            </a:r>
            <a:r>
              <a:rPr lang="zh-CN" altLang="en-US" sz="3200" dirty="0" smtClean="0"/>
              <a:t>请假参数设定</a:t>
            </a:r>
            <a:r>
              <a:rPr lang="en-US" altLang="zh-CN" sz="3200" dirty="0" smtClean="0"/>
              <a:t>(EXTER018)</a:t>
            </a:r>
            <a:endParaRPr lang="en-US" sz="3200" dirty="0"/>
          </a:p>
        </p:txBody>
      </p:sp>
      <p:pic>
        <p:nvPicPr>
          <p:cNvPr id="6" name="内容占位符 5" descr="h006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14575" y="2715419"/>
            <a:ext cx="4514850" cy="2295525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200" dirty="0" smtClean="0"/>
              <a:t>无薪假可请日期维护</a:t>
            </a:r>
            <a:r>
              <a:rPr lang="en-US" altLang="zh-CN" sz="3200" dirty="0" smtClean="0"/>
              <a:t>(EXTER019)</a:t>
            </a:r>
            <a:endParaRPr lang="en-US" sz="3200" dirty="0"/>
          </a:p>
        </p:txBody>
      </p:sp>
      <p:pic>
        <p:nvPicPr>
          <p:cNvPr id="6" name="内容占位符 5" descr="h007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90812" y="2277269"/>
            <a:ext cx="3762375" cy="3171825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altLang="zh-CN" sz="2000" dirty="0" smtClean="0"/>
              <a:t>IT</a:t>
            </a:r>
            <a:r>
              <a:rPr lang="zh-CN" altLang="en-US" sz="2000" dirty="0" smtClean="0"/>
              <a:t>外挂</a:t>
            </a:r>
            <a:endParaRPr lang="en-US" sz="2000" dirty="0"/>
          </a:p>
        </p:txBody>
      </p:sp>
      <p:sp>
        <p:nvSpPr>
          <p:cNvPr id="6" name="內容版面配置區 2"/>
          <p:cNvSpPr>
            <a:spLocks noGrp="1"/>
          </p:cNvSpPr>
          <p:nvPr>
            <p:ph idx="1"/>
          </p:nvPr>
        </p:nvSpPr>
        <p:spPr>
          <a:xfrm>
            <a:off x="179512" y="1412776"/>
            <a:ext cx="8784976" cy="4968552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1800" dirty="0" smtClean="0"/>
              <a:t> </a:t>
            </a:r>
            <a:endParaRPr lang="en-US" sz="1800" dirty="0"/>
          </a:p>
        </p:txBody>
      </p:sp>
      <p:graphicFrame>
        <p:nvGraphicFramePr>
          <p:cNvPr id="22533" name="Object 5"/>
          <p:cNvGraphicFramePr>
            <a:graphicFrameLocks noChangeAspect="1"/>
          </p:cNvGraphicFramePr>
          <p:nvPr/>
        </p:nvGraphicFramePr>
        <p:xfrm>
          <a:off x="2267744" y="1628800"/>
          <a:ext cx="4606925" cy="3888705"/>
        </p:xfrm>
        <a:graphic>
          <a:graphicData uri="http://schemas.openxmlformats.org/presentationml/2006/ole">
            <p:oleObj spid="_x0000_s54274" name="Worksheet" r:id="rId3" imgW="3924300" imgH="3152775" progId="Excel.Sheet.12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200" dirty="0" smtClean="0"/>
              <a:t>签核代理人设置</a:t>
            </a:r>
            <a:r>
              <a:rPr lang="en-US" altLang="zh-CN" sz="3200" dirty="0" smtClean="0"/>
              <a:t>(EXTER010)</a:t>
            </a:r>
            <a:endParaRPr lang="en-US" sz="3200" dirty="0"/>
          </a:p>
        </p:txBody>
      </p:sp>
      <p:pic>
        <p:nvPicPr>
          <p:cNvPr id="7" name="内容占位符 6" descr="i001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47875" y="3024981"/>
            <a:ext cx="5048250" cy="16764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200" dirty="0" smtClean="0"/>
              <a:t>资讯需求申请单追踪</a:t>
            </a:r>
            <a:r>
              <a:rPr lang="en-US" altLang="zh-CN" sz="3200" dirty="0" smtClean="0"/>
              <a:t>(EXTER015)</a:t>
            </a:r>
            <a:endParaRPr lang="en-US" sz="3200" dirty="0"/>
          </a:p>
        </p:txBody>
      </p:sp>
      <p:pic>
        <p:nvPicPr>
          <p:cNvPr id="7" name="内容占位符 6" descr="i002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2212" y="1600200"/>
            <a:ext cx="7499576" cy="4525963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altLang="zh-CN" sz="2000" dirty="0" smtClean="0"/>
              <a:t>QC</a:t>
            </a:r>
            <a:r>
              <a:rPr lang="zh-CN" altLang="en-US" sz="2000" dirty="0" smtClean="0"/>
              <a:t>外挂</a:t>
            </a:r>
            <a:endParaRPr lang="en-US" sz="2000" dirty="0"/>
          </a:p>
        </p:txBody>
      </p:sp>
      <p:sp>
        <p:nvSpPr>
          <p:cNvPr id="6" name="內容版面配置區 2"/>
          <p:cNvSpPr>
            <a:spLocks noGrp="1"/>
          </p:cNvSpPr>
          <p:nvPr>
            <p:ph idx="1"/>
          </p:nvPr>
        </p:nvSpPr>
        <p:spPr>
          <a:xfrm>
            <a:off x="179512" y="1412776"/>
            <a:ext cx="8784976" cy="4968552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1800" dirty="0" smtClean="0"/>
              <a:t> </a:t>
            </a:r>
            <a:endParaRPr lang="en-US" sz="1800" dirty="0"/>
          </a:p>
        </p:txBody>
      </p:sp>
      <p:graphicFrame>
        <p:nvGraphicFramePr>
          <p:cNvPr id="22533" name="Object 5"/>
          <p:cNvGraphicFramePr>
            <a:graphicFrameLocks noChangeAspect="1"/>
          </p:cNvGraphicFramePr>
          <p:nvPr/>
        </p:nvGraphicFramePr>
        <p:xfrm>
          <a:off x="2267744" y="1628800"/>
          <a:ext cx="4606925" cy="3888705"/>
        </p:xfrm>
        <a:graphic>
          <a:graphicData uri="http://schemas.openxmlformats.org/presentationml/2006/ole">
            <p:oleObj spid="_x0000_s55298" name="Worksheet" r:id="rId3" imgW="3924300" imgH="3152775" progId="Excel.Sheet.12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200" dirty="0" smtClean="0"/>
              <a:t>货品投诉备忘录台账</a:t>
            </a:r>
            <a:r>
              <a:rPr lang="en-US" altLang="zh-CN" sz="3200" dirty="0" smtClean="0"/>
              <a:t>(EXTER006)</a:t>
            </a:r>
            <a:endParaRPr lang="en-US" sz="3200" dirty="0"/>
          </a:p>
        </p:txBody>
      </p:sp>
      <p:pic>
        <p:nvPicPr>
          <p:cNvPr id="6" name="内容占位符 5" descr="q1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2373812"/>
            <a:ext cx="8229600" cy="2978738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200" dirty="0" smtClean="0"/>
              <a:t>委托实验申请单统计表</a:t>
            </a:r>
            <a:r>
              <a:rPr lang="en-US" altLang="zh-CN" sz="3200" dirty="0" smtClean="0"/>
              <a:t>(EXTER035)</a:t>
            </a:r>
          </a:p>
        </p:txBody>
      </p:sp>
      <p:pic>
        <p:nvPicPr>
          <p:cNvPr id="6" name="内容占位符 5" descr="q4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870479"/>
            <a:ext cx="8229600" cy="3985404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200" dirty="0" smtClean="0"/>
              <a:t>电脑帐号权限移动申请单</a:t>
            </a:r>
            <a:r>
              <a:rPr lang="en-US" altLang="zh-CN" sz="3200" dirty="0" smtClean="0"/>
              <a:t>(ITF001)</a:t>
            </a:r>
            <a:endParaRPr lang="en-US" sz="3200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内容占位符 5" descr="itf00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412776"/>
            <a:ext cx="8229600" cy="482453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3714</TotalTime>
  <Words>577</Words>
  <Application>Microsoft Office PowerPoint</Application>
  <PresentationFormat>全屏显示(4:3)</PresentationFormat>
  <Paragraphs>107</Paragraphs>
  <Slides>87</Slides>
  <Notes>0</Notes>
  <HiddenSlides>0</HiddenSlides>
  <MMClips>0</MMClips>
  <ScaleCrop>false</ScaleCrop>
  <HeadingPairs>
    <vt:vector size="6" baseType="variant"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87</vt:i4>
      </vt:variant>
    </vt:vector>
  </HeadingPairs>
  <TitlesOfParts>
    <vt:vector size="89" baseType="lpstr">
      <vt:lpstr>Office 佈景主題</vt:lpstr>
      <vt:lpstr>Microsoft Office Excel Worksheet</vt:lpstr>
      <vt:lpstr>幻灯片 1</vt:lpstr>
      <vt:lpstr>HR表单</vt:lpstr>
      <vt:lpstr>未刷卡证明申请(HRF005)</vt:lpstr>
      <vt:lpstr>个人请假申请(HRF001)</vt:lpstr>
      <vt:lpstr>个人加班申请(HRF002)</vt:lpstr>
      <vt:lpstr>批量加班申请(HRF003)</vt:lpstr>
      <vt:lpstr>个人调班申请(HRF004)</vt:lpstr>
      <vt:lpstr>IT表单</vt:lpstr>
      <vt:lpstr>电脑帐号权限移动申请单(ITF001)</vt:lpstr>
      <vt:lpstr>资讯需求申请单(ITF002)</vt:lpstr>
      <vt:lpstr>环安表单</vt:lpstr>
      <vt:lpstr>安全防护系统中断申请单(ESH001)</vt:lpstr>
      <vt:lpstr>厂务/环安需求单(ESH002)</vt:lpstr>
      <vt:lpstr>矫正单(ESH003)</vt:lpstr>
      <vt:lpstr>环安卫巡检缺失单(ESH004)</vt:lpstr>
      <vt:lpstr>总务表单</vt:lpstr>
      <vt:lpstr>总务需求单(GAF001)</vt:lpstr>
      <vt:lpstr>名片印制申请单(GAF002)</vt:lpstr>
      <vt:lpstr>印章刻制/作废/外出申请单(GAF003)</vt:lpstr>
      <vt:lpstr>电话分机申请单(GAF004)</vt:lpstr>
      <vt:lpstr>无尘衣(鞋)领用申请单(GAF006)</vt:lpstr>
      <vt:lpstr>会议预订单(GAF007)</vt:lpstr>
      <vt:lpstr>会议取消单(GAF008)</vt:lpstr>
      <vt:lpstr>会议变更单(GAF009)</vt:lpstr>
      <vt:lpstr>用印申请单(GAF010)</vt:lpstr>
      <vt:lpstr>生管表单</vt:lpstr>
      <vt:lpstr>生产计划(PPF001)</vt:lpstr>
      <vt:lpstr>生产内部料号申请(PPF003)</vt:lpstr>
      <vt:lpstr>工程品转量产品申请单(PPF004)</vt:lpstr>
      <vt:lpstr>CS表单</vt:lpstr>
      <vt:lpstr>客诉处理单(QAF002)</vt:lpstr>
      <vt:lpstr>委托分析申请单(QAF003)</vt:lpstr>
      <vt:lpstr>客户退/换货处理单(QAF004)</vt:lpstr>
      <vt:lpstr>稽核矫正通知单(QAF005)</vt:lpstr>
      <vt:lpstr>制造表单</vt:lpstr>
      <vt:lpstr>急件申请(CEF001)</vt:lpstr>
      <vt:lpstr>实验申请单(CEF002)</vt:lpstr>
      <vt:lpstr>异常报告/结案单(CEF003)</vt:lpstr>
      <vt:lpstr>优良事迹提报单(CEF004)</vt:lpstr>
      <vt:lpstr>车辆管理</vt:lpstr>
      <vt:lpstr>派车申请单(ZWF001)</vt:lpstr>
      <vt:lpstr>车辆基本资料维护作业(MAWIzsfaa)</vt:lpstr>
      <vt:lpstr>车辆保养记录(ZWF002)</vt:lpstr>
      <vt:lpstr>QC表单</vt:lpstr>
      <vt:lpstr>品质异常通知单(品保专用)(PZYC)</vt:lpstr>
      <vt:lpstr>货品投诉备忘录(品保专用)(HPTS)</vt:lpstr>
      <vt:lpstr>特采申请单(品保专用)(TCSQ)</vt:lpstr>
      <vt:lpstr>委托试验申请单(QAF001)</vt:lpstr>
      <vt:lpstr>个人外挂</vt:lpstr>
      <vt:lpstr>个人外挂(PersonManage)</vt:lpstr>
      <vt:lpstr>制造外挂</vt:lpstr>
      <vt:lpstr>实验申请单数量限制(EXTER036)</vt:lpstr>
      <vt:lpstr>实验申请单查询报表(EXTER037)</vt:lpstr>
      <vt:lpstr>优良事迹提报统计(EXTER039)</vt:lpstr>
      <vt:lpstr>稽核外挂</vt:lpstr>
      <vt:lpstr>表单流程查看(EXTER027)</vt:lpstr>
      <vt:lpstr>采购单报表查看(EXTER004)</vt:lpstr>
      <vt:lpstr>物管外挂</vt:lpstr>
      <vt:lpstr>请购单签核流程追踪(EXTER025)</vt:lpstr>
      <vt:lpstr>DCC外挂</vt:lpstr>
      <vt:lpstr>ISO相关表单查询(EXTER022)</vt:lpstr>
      <vt:lpstr>ISO动态群组修改(EXTER001)</vt:lpstr>
      <vt:lpstr>环安外挂</vt:lpstr>
      <vt:lpstr>环安未结案表单查询(EXTER032)</vt:lpstr>
      <vt:lpstr>CS外挂</vt:lpstr>
      <vt:lpstr>客诉台账(EXTER029)</vt:lpstr>
      <vt:lpstr>委托分析台账(EXTER030)</vt:lpstr>
      <vt:lpstr>客户退/换货处理台账(EXTER031)</vt:lpstr>
      <vt:lpstr>稽核矫正单通知单(EXTER038)</vt:lpstr>
      <vt:lpstr>总务外挂</vt:lpstr>
      <vt:lpstr>总务表单报表(EXTER031)</vt:lpstr>
      <vt:lpstr>无尘衣(鞋)领用数据汇总(EXER027)</vt:lpstr>
      <vt:lpstr>会议室预订查看(EXTER028)</vt:lpstr>
      <vt:lpstr>HR外挂</vt:lpstr>
      <vt:lpstr>员工考勤月报(EXTER009)</vt:lpstr>
      <vt:lpstr>未结HR表单查询(EXTER011)</vt:lpstr>
      <vt:lpstr>Flow考勤数据(EXTER013)</vt:lpstr>
      <vt:lpstr>个人奖惩统计(EXTER016)</vt:lpstr>
      <vt:lpstr>部门奖惩统计(EXTER017)</vt:lpstr>
      <vt:lpstr>HR请假参数设定(EXTER018)</vt:lpstr>
      <vt:lpstr>无薪假可请日期维护(EXTER019)</vt:lpstr>
      <vt:lpstr>IT外挂</vt:lpstr>
      <vt:lpstr>签核代理人设置(EXTER010)</vt:lpstr>
      <vt:lpstr>资讯需求申请单追踪(EXTER015)</vt:lpstr>
      <vt:lpstr>QC外挂</vt:lpstr>
      <vt:lpstr>货品投诉备忘录台账(EXTER006)</vt:lpstr>
      <vt:lpstr>委托实验申请单统计表(EXTER035)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MIS部2013年績效報告</dc:title>
  <dc:creator>CY100115</dc:creator>
  <cp:lastModifiedBy> </cp:lastModifiedBy>
  <cp:revision>294</cp:revision>
  <dcterms:created xsi:type="dcterms:W3CDTF">2014-01-06T03:04:38Z</dcterms:created>
  <dcterms:modified xsi:type="dcterms:W3CDTF">2014-08-20T08:40:43Z</dcterms:modified>
</cp:coreProperties>
</file>